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3" d="100"/>
          <a:sy n="43" d="100"/>
        </p:scale>
        <p:origin x="-6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1654130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5277953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2517505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2774910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510280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2833503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685004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18647403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876426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3822751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2F9009B-AA88-4517-9692-FEF32BEDD4E6}" type="datetimeFigureOut">
              <a:rPr lang="es-CO" smtClean="0"/>
              <a:t>07/10/2012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D8E596-1FCB-4E2B-B8B4-BBAFB1C964B1}" type="slidenum">
              <a:rPr lang="es-CO" smtClean="0"/>
              <a:t>‹Nº›</a:t>
            </a:fld>
            <a:endParaRPr lang="es-CO"/>
          </a:p>
        </p:txBody>
      </p:sp>
    </p:spTree>
    <p:extLst>
      <p:ext uri="{BB962C8B-B14F-4D97-AF65-F5344CB8AC3E}">
        <p14:creationId xmlns:p14="http://schemas.microsoft.com/office/powerpoint/2010/main" val="2317139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5" name="14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0" name="9 Rectángulo redondeado"/>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5" name="4 Título"/>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s-ES" smtClean="0"/>
              <a:t>Haga clic para modificar el estilo de título del patrón</a:t>
            </a:r>
            <a:endParaRPr kumimoji="0" lang="en-US"/>
          </a:p>
        </p:txBody>
      </p:sp>
      <p:sp>
        <p:nvSpPr>
          <p:cNvPr id="20" name="19 Subtítulo"/>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19" name="18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8" name="7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11" name="10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1070732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502920" y="530352"/>
            <a:ext cx="8183880" cy="4187952"/>
          </a:xfrm>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638111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4" name="13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1" name="10 Rectángulo redondeado"/>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2" name="1 Título"/>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9744977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6" name="5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5215540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nchor="b"/>
          <a:lstStyle>
            <a:lvl1pPr>
              <a:defRPr b="1"/>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8" name="7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14742685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4" name="3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267728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2" name="1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3" name="2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27164268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6" name="5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4018665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5" name="14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1" name="10 Redondear rectángulo de esquina sencilla"/>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2" name="1 Título"/>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6" name="5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
        <p:nvSpPr>
          <p:cNvPr id="3" name="2 Marcador de posición de imagen"/>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s-ES" dirty="0" smtClean="0"/>
              <a:t>Haga clic en el icono para agregar una imagen</a:t>
            </a:r>
            <a:endParaRPr kumimoji="0" lang="en-US" dirty="0"/>
          </a:p>
        </p:txBody>
      </p:sp>
    </p:spTree>
    <p:extLst>
      <p:ext uri="{BB962C8B-B14F-4D97-AF65-F5344CB8AC3E}">
        <p14:creationId xmlns:p14="http://schemas.microsoft.com/office/powerpoint/2010/main" val="11930084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502920" y="530352"/>
            <a:ext cx="8183880" cy="4187952"/>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26754596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533404"/>
            <a:ext cx="1981200" cy="5257799"/>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533400" y="533402"/>
            <a:ext cx="5943600" cy="525780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2841480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F9009B-AA88-4517-9692-FEF32BEDD4E6}" type="datetimeFigureOut">
              <a:rPr lang="es-CO" smtClean="0"/>
              <a:t>07/10/2012</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D8E596-1FCB-4E2B-B8B4-BBAFB1C964B1}" type="slidenum">
              <a:rPr lang="es-CO" smtClean="0"/>
              <a:t>‹Nº›</a:t>
            </a:fld>
            <a:endParaRPr lang="es-CO"/>
          </a:p>
        </p:txBody>
      </p:sp>
    </p:spTree>
    <p:extLst>
      <p:ext uri="{BB962C8B-B14F-4D97-AF65-F5344CB8AC3E}">
        <p14:creationId xmlns:p14="http://schemas.microsoft.com/office/powerpoint/2010/main" val="1744784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6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9" name="8 Rectángulo redondeado"/>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3" name="12 Marcador de título"/>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s-ES" smtClean="0"/>
              <a:t>Haga clic para modificar el estilo de título del patrón</a:t>
            </a:r>
            <a:endParaRPr kumimoji="0" lang="en-US"/>
          </a:p>
        </p:txBody>
      </p:sp>
      <p:sp>
        <p:nvSpPr>
          <p:cNvPr id="4" name="3 Marcador de texto"/>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5" name="24 Marcador de fecha"/>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18" name="17 Marcador de pie de página"/>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s-ES" dirty="0">
              <a:solidFill>
                <a:srgbClr val="E3DED1">
                  <a:shade val="50000"/>
                </a:srgbClr>
              </a:solidFill>
            </a:endParaRPr>
          </a:p>
        </p:txBody>
      </p:sp>
      <p:sp>
        <p:nvSpPr>
          <p:cNvPr id="5" name="4 Marcador de número de diapositiva"/>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17942556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images.google.com.co/imgres?imgurl=http://1.bp.blogspot.com/_Pz6iAIvcwgM/SdoyHNLo2hI/AAAAAAAAA6Q/eOkrXzoSamU/s320/getsemani-2.jpg&amp;imgrefurl=http://llamadosaseralabanzadegloria.blogspot.com/2009_04_01_archive.html&amp;usg=__cNkQAmwIYGdAJ6MuBuL6DsdqKKg=&amp;h=320&amp;w=267&amp;sz=22&amp;hl=es&amp;start=16&amp;sig2=fMq51CtwNKDXvB_HP5vPhg&amp;um=1&amp;tbnid=eoDTQFl4iL55BM:&amp;tbnh=118&amp;tbnw=98&amp;prev=/images?q=jes%C3%B9s+ora+en+el+getseman%C3%AC&amp;hl=es&amp;sa=N&amp;um=1&amp;ei=kt1YS-vBCteD8QbS1sGnBA" TargetMode="External"/><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13.jpe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CO"/>
          </a:p>
        </p:txBody>
      </p:sp>
      <p:sp>
        <p:nvSpPr>
          <p:cNvPr id="3" name="2 Subtítulo"/>
          <p:cNvSpPr>
            <a:spLocks noGrp="1"/>
          </p:cNvSpPr>
          <p:nvPr>
            <p:ph type="subTitle" idx="1"/>
          </p:nvPr>
        </p:nvSpPr>
        <p:spPr/>
        <p:txBody>
          <a:bodyPr/>
          <a:lstStyle/>
          <a:p>
            <a:endParaRPr lang="es-CO"/>
          </a:p>
        </p:txBody>
      </p:sp>
    </p:spTree>
    <p:extLst>
      <p:ext uri="{BB962C8B-B14F-4D97-AF65-F5344CB8AC3E}">
        <p14:creationId xmlns:p14="http://schemas.microsoft.com/office/powerpoint/2010/main" val="1699509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4" name="3 Rectángulo redondeado"/>
          <p:cNvSpPr/>
          <p:nvPr/>
        </p:nvSpPr>
        <p:spPr>
          <a:xfrm>
            <a:off x="755576" y="764704"/>
            <a:ext cx="7704856" cy="19442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600" b="1" i="1" dirty="0">
                <a:solidFill>
                  <a:srgbClr val="FFFF00"/>
                </a:solidFill>
              </a:rPr>
              <a:t>APOCALIPSIS</a:t>
            </a:r>
            <a:r>
              <a:rPr lang="es-ES" sz="3200" b="1" dirty="0">
                <a:solidFill>
                  <a:prstClr val="white"/>
                </a:solidFill>
              </a:rPr>
              <a:t> </a:t>
            </a:r>
            <a:r>
              <a:rPr lang="es-ES" sz="2800" b="1" dirty="0">
                <a:solidFill>
                  <a:prstClr val="white"/>
                </a:solidFill>
              </a:rPr>
              <a:t/>
            </a:r>
            <a:br>
              <a:rPr lang="es-ES" sz="2800" b="1" dirty="0">
                <a:solidFill>
                  <a:prstClr val="white"/>
                </a:solidFill>
              </a:rPr>
            </a:br>
            <a:r>
              <a:rPr lang="es-ES" sz="2800" dirty="0">
                <a:solidFill>
                  <a:srgbClr val="002060"/>
                </a:solidFill>
              </a:rPr>
              <a:t>“</a:t>
            </a:r>
            <a:r>
              <a:rPr lang="es-ES" sz="2800" b="1" dirty="0">
                <a:solidFill>
                  <a:srgbClr val="002060"/>
                </a:solidFill>
              </a:rPr>
              <a:t>un viaje a través del tiempo</a:t>
            </a:r>
            <a:r>
              <a:rPr lang="es-ES" sz="2800" dirty="0">
                <a:solidFill>
                  <a:srgbClr val="002060"/>
                </a:solidFill>
              </a:rPr>
              <a:t>» N</a:t>
            </a:r>
            <a:r>
              <a:rPr lang="es-ES" sz="2800" dirty="0">
                <a:solidFill>
                  <a:srgbClr val="002060"/>
                </a:solidFill>
              </a:rPr>
              <a:t>° 5. </a:t>
            </a:r>
            <a:r>
              <a:rPr lang="es-ES" sz="2800" dirty="0">
                <a:solidFill>
                  <a:srgbClr val="002060"/>
                </a:solidFill>
              </a:rPr>
              <a:t/>
            </a:r>
            <a:br>
              <a:rPr lang="es-ES" sz="2800" dirty="0">
                <a:solidFill>
                  <a:srgbClr val="002060"/>
                </a:solidFill>
              </a:rPr>
            </a:br>
            <a:endParaRPr lang="es-CO" sz="2800" dirty="0">
              <a:solidFill>
                <a:prstClr val="white"/>
              </a:solidFill>
            </a:endParaRPr>
          </a:p>
        </p:txBody>
      </p:sp>
      <p:pic>
        <p:nvPicPr>
          <p:cNvPr id="5" name="Picture 2" descr="C:\Users\HUMBERTO\Pictures\Santa Biblia\H013a.jpg"/>
          <p:cNvPicPr>
            <a:picLocks noChangeAspect="1" noChangeArrowheads="1"/>
          </p:cNvPicPr>
          <p:nvPr/>
        </p:nvPicPr>
        <p:blipFill>
          <a:blip r:embed="rId2" cstate="print"/>
          <a:srcRect/>
          <a:stretch>
            <a:fillRect/>
          </a:stretch>
        </p:blipFill>
        <p:spPr bwMode="auto">
          <a:xfrm>
            <a:off x="755576" y="2852936"/>
            <a:ext cx="3778248" cy="3018742"/>
          </a:xfrm>
          <a:prstGeom prst="rect">
            <a:avLst/>
          </a:prstGeom>
          <a:noFill/>
        </p:spPr>
      </p:pic>
      <p:sp>
        <p:nvSpPr>
          <p:cNvPr id="6" name="5 Rectángulo"/>
          <p:cNvSpPr/>
          <p:nvPr/>
        </p:nvSpPr>
        <p:spPr>
          <a:xfrm>
            <a:off x="4860032" y="3244334"/>
            <a:ext cx="3312368" cy="2308324"/>
          </a:xfrm>
          <a:prstGeom prst="rect">
            <a:avLst/>
          </a:prstGeom>
          <a:blipFill>
            <a:blip r:embed="rId3"/>
            <a:tile tx="0" ty="0" sx="100000" sy="100000" flip="none" algn="tl"/>
          </a:blipFill>
        </p:spPr>
        <p:txBody>
          <a:bodyPr wrap="square">
            <a:spAutoFit/>
          </a:bodyPr>
          <a:lstStyle/>
          <a:p>
            <a:pPr algn="ctr"/>
            <a:r>
              <a:rPr lang="es-ES" sz="3600" dirty="0">
                <a:solidFill>
                  <a:srgbClr val="FF0000"/>
                </a:solidFill>
              </a:rPr>
              <a:t>Dios revela el </a:t>
            </a:r>
            <a:r>
              <a:rPr lang="es-ES" sz="3600" dirty="0">
                <a:solidFill>
                  <a:srgbClr val="FF0000"/>
                </a:solidFill>
              </a:rPr>
              <a:t>secreto para la nueva creación </a:t>
            </a:r>
            <a:endParaRPr lang="es-CO" sz="3600" dirty="0">
              <a:solidFill>
                <a:srgbClr val="FF0000"/>
              </a:solidFill>
            </a:endParaRPr>
          </a:p>
        </p:txBody>
      </p:sp>
    </p:spTree>
    <p:extLst>
      <p:ext uri="{BB962C8B-B14F-4D97-AF65-F5344CB8AC3E}">
        <p14:creationId xmlns:p14="http://schemas.microsoft.com/office/powerpoint/2010/main" val="204890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HUMBERTO\Pictures\Bíblicas\D089.JPG"/>
          <p:cNvPicPr>
            <a:picLocks noChangeAspect="1" noChangeArrowheads="1"/>
          </p:cNvPicPr>
          <p:nvPr/>
        </p:nvPicPr>
        <p:blipFill>
          <a:blip r:embed="rId2" cstate="print"/>
          <a:srcRect/>
          <a:stretch>
            <a:fillRect/>
          </a:stretch>
        </p:blipFill>
        <p:spPr bwMode="auto">
          <a:xfrm>
            <a:off x="5004048" y="676357"/>
            <a:ext cx="3357586" cy="4929222"/>
          </a:xfrm>
          <a:prstGeom prst="rect">
            <a:avLst/>
          </a:prstGeom>
          <a:noFill/>
        </p:spPr>
      </p:pic>
      <p:sp>
        <p:nvSpPr>
          <p:cNvPr id="2" name="1 Rectángulo redondeado"/>
          <p:cNvSpPr/>
          <p:nvPr/>
        </p:nvSpPr>
        <p:spPr>
          <a:xfrm>
            <a:off x="467544" y="548680"/>
            <a:ext cx="4176464" cy="5184576"/>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a:solidFill>
                  <a:srgbClr val="002060"/>
                </a:solidFill>
              </a:rPr>
              <a:t>San Pablo escribe: «Cristo amó a la Iglesia y se entregó a sí mismo por ella, para santificarla, purificándola mediante el baño del agua, en virtud de la palabra, y presentársela resplandeciente a sí mismo; sin que tenga mancha ni arruga ni cosa parecida, sino que sea santa e inmaculada» </a:t>
            </a:r>
            <a:r>
              <a:rPr lang="es-ES" sz="2000" b="1" dirty="0">
                <a:solidFill>
                  <a:srgbClr val="FF0000"/>
                </a:solidFill>
              </a:rPr>
              <a:t>(Ef5,25-27). </a:t>
            </a:r>
          </a:p>
        </p:txBody>
      </p:sp>
    </p:spTree>
    <p:extLst>
      <p:ext uri="{BB962C8B-B14F-4D97-AF65-F5344CB8AC3E}">
        <p14:creationId xmlns:p14="http://schemas.microsoft.com/office/powerpoint/2010/main" val="30185950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514352" y="530352"/>
            <a:ext cx="5281784" cy="5256102"/>
          </a:xfrm>
          <a:blipFill>
            <a:blip r:embed="rId2"/>
            <a:tile tx="0" ty="0" sx="100000" sy="100000" flip="none" algn="tl"/>
          </a:blipFill>
        </p:spPr>
        <p:txBody>
          <a:bodyPr>
            <a:normAutofit fontScale="77500" lnSpcReduction="20000"/>
          </a:bodyPr>
          <a:lstStyle/>
          <a:p>
            <a:pPr marL="0" indent="0" algn="ctr">
              <a:buNone/>
            </a:pPr>
            <a:r>
              <a:rPr lang="es-ES" dirty="0"/>
              <a:t>L</a:t>
            </a:r>
            <a:r>
              <a:rPr lang="es-ES" dirty="0" smtClean="0"/>
              <a:t>a nueva creación que se realiza cuando nos entregamos a Cristo y el nuevo éxodo que sucede cuando decidimos dejar el pecado, tendían a la </a:t>
            </a:r>
            <a:r>
              <a:rPr lang="es-ES" b="1" dirty="0" smtClean="0"/>
              <a:t>santificación del pueblo</a:t>
            </a:r>
            <a:r>
              <a:rPr lang="es-ES" dirty="0" smtClean="0"/>
              <a:t>.</a:t>
            </a:r>
          </a:p>
          <a:p>
            <a:endParaRPr lang="es-ES" dirty="0" smtClean="0"/>
          </a:p>
          <a:p>
            <a:pPr marL="0" indent="0" algn="ctr">
              <a:buNone/>
            </a:pPr>
            <a:r>
              <a:rPr lang="es-ES" dirty="0" smtClean="0"/>
              <a:t>San Pedro lo dice, aplicando a los cristianos las palabras del Éxodo que hemos escuchado antes: «Pero vosotros sois linaje elegido, sacerdocio real, nación</a:t>
            </a:r>
            <a:r>
              <a:rPr lang="es-ES" b="1" dirty="0" smtClean="0"/>
              <a:t> santa, </a:t>
            </a:r>
            <a:r>
              <a:rPr lang="es-ES" dirty="0" smtClean="0"/>
              <a:t>pueblo adquirido» </a:t>
            </a:r>
            <a:r>
              <a:rPr lang="es-ES" b="1" dirty="0" smtClean="0">
                <a:solidFill>
                  <a:srgbClr val="FF0000"/>
                </a:solidFill>
              </a:rPr>
              <a:t>(1 Ped. 2:9).</a:t>
            </a:r>
          </a:p>
          <a:p>
            <a:pPr>
              <a:buNone/>
            </a:pPr>
            <a:endParaRPr lang="es-ES" dirty="0" smtClean="0"/>
          </a:p>
          <a:p>
            <a:pPr marL="0" indent="0" algn="ctr">
              <a:buNone/>
            </a:pPr>
            <a:r>
              <a:rPr lang="es-ES" dirty="0" smtClean="0"/>
              <a:t>«Así como el que os ha llamado es santo, así también vosotros sed </a:t>
            </a:r>
            <a:r>
              <a:rPr lang="es-ES" b="1" dirty="0" smtClean="0"/>
              <a:t>santos</a:t>
            </a:r>
            <a:r>
              <a:rPr lang="es-ES" dirty="0" smtClean="0"/>
              <a:t> en toda vuestra conducta, como dice la Escritura: "Seréis </a:t>
            </a:r>
            <a:r>
              <a:rPr lang="es-ES" b="1" dirty="0" smtClean="0"/>
              <a:t>santos</a:t>
            </a:r>
            <a:r>
              <a:rPr lang="es-ES" dirty="0" smtClean="0"/>
              <a:t>, porque santo soy yo"» </a:t>
            </a:r>
          </a:p>
          <a:p>
            <a:pPr marL="0" indent="0" algn="ctr">
              <a:buNone/>
            </a:pPr>
            <a:r>
              <a:rPr lang="es-ES" b="1" dirty="0" smtClean="0">
                <a:solidFill>
                  <a:srgbClr val="FF0000"/>
                </a:solidFill>
              </a:rPr>
              <a:t>(1 Ped.1:14-16). </a:t>
            </a:r>
            <a:endParaRPr lang="es-ES" b="1" dirty="0">
              <a:solidFill>
                <a:srgbClr val="FF0000"/>
              </a:solidFill>
            </a:endParaRPr>
          </a:p>
        </p:txBody>
      </p:sp>
      <p:pic>
        <p:nvPicPr>
          <p:cNvPr id="2050" name="Picture 2" descr="C:\Users\HUMBERTO\Pictures\IGLESIA ADVENTISTA\P54Q74CAJYFIR9CA6YAMQSCA7LK5CUCAAE33MXCAJ813XWCAR9N9YKCAG19Z3ICAQC93RTCALVHQ6YCAYENSH9CASTIFDLCANF0Y6HCA8YK2ZCCA5SBJO6CAP7DI3YCA3V2ZK2CAG09ZQ0CA9FL1Q4.jpg"/>
          <p:cNvPicPr>
            <a:picLocks noChangeAspect="1" noChangeArrowheads="1"/>
          </p:cNvPicPr>
          <p:nvPr/>
        </p:nvPicPr>
        <p:blipFill>
          <a:blip r:embed="rId3" cstate="print"/>
          <a:srcRect/>
          <a:stretch>
            <a:fillRect/>
          </a:stretch>
        </p:blipFill>
        <p:spPr bwMode="auto">
          <a:xfrm>
            <a:off x="5796136" y="1071546"/>
            <a:ext cx="2643206" cy="4071966"/>
          </a:xfrm>
          <a:prstGeom prst="rect">
            <a:avLst/>
          </a:prstGeom>
          <a:noFill/>
        </p:spPr>
      </p:pic>
    </p:spTree>
    <p:extLst>
      <p:ext uri="{BB962C8B-B14F-4D97-AF65-F5344CB8AC3E}">
        <p14:creationId xmlns:p14="http://schemas.microsoft.com/office/powerpoint/2010/main" val="2886265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3" dur="500"/>
                                        <p:tgtEl>
                                          <p:spTgt spid="3">
                                            <p:txEl>
                                              <p:pRg st="4" end="4"/>
                                            </p:txEl>
                                          </p:spTgt>
                                        </p:tgtEl>
                                      </p:cBhvr>
                                    </p:animEffect>
                                  </p:childTnLst>
                                </p:cTn>
                              </p:par>
                              <p:par>
                                <p:cTn id="34" presetID="53" presetClass="entr" presetSubtype="16"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p:cTn id="36"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514352" y="530352"/>
            <a:ext cx="5137768" cy="5256102"/>
          </a:xfrm>
          <a:blipFill>
            <a:blip r:embed="rId2"/>
            <a:tile tx="0" ty="0" sx="100000" sy="100000" flip="none" algn="tl"/>
          </a:blipFill>
        </p:spPr>
        <p:txBody>
          <a:bodyPr>
            <a:noAutofit/>
          </a:bodyPr>
          <a:lstStyle/>
          <a:p>
            <a:pPr marL="0" indent="0" algn="ctr">
              <a:buNone/>
            </a:pPr>
            <a:r>
              <a:rPr lang="es-ES" sz="1800" dirty="0" smtClean="0"/>
              <a:t>Dado que nuestra naturaleza humana se ha deteriorado tanto por causa del pecado, que nuestro deseo es retroceder, Dios nos capacita diciéndonos:</a:t>
            </a:r>
          </a:p>
          <a:p>
            <a:pPr algn="ctr">
              <a:buNone/>
            </a:pPr>
            <a:endParaRPr lang="es-ES" sz="1800" i="1" dirty="0" smtClean="0">
              <a:solidFill>
                <a:srgbClr val="0070C0"/>
              </a:solidFill>
            </a:endParaRPr>
          </a:p>
          <a:p>
            <a:pPr algn="ctr">
              <a:buNone/>
            </a:pPr>
            <a:r>
              <a:rPr lang="es-ES" sz="1800" i="1" dirty="0" smtClean="0">
                <a:solidFill>
                  <a:srgbClr val="0070C0"/>
                </a:solidFill>
              </a:rPr>
              <a:t>“Pondré mi Espíritu </a:t>
            </a:r>
            <a:r>
              <a:rPr lang="es-ES" sz="1800" b="1" i="1" dirty="0" smtClean="0">
                <a:solidFill>
                  <a:srgbClr val="0070C0"/>
                </a:solidFill>
              </a:rPr>
              <a:t>DENTRO</a:t>
            </a:r>
            <a:r>
              <a:rPr lang="es-ES" sz="1800" i="1" dirty="0" smtClean="0">
                <a:solidFill>
                  <a:srgbClr val="0070C0"/>
                </a:solidFill>
              </a:rPr>
              <a:t> de vosotros, y </a:t>
            </a:r>
            <a:r>
              <a:rPr lang="es-ES" sz="1800" b="1" i="1" dirty="0" smtClean="0">
                <a:solidFill>
                  <a:srgbClr val="0070C0"/>
                </a:solidFill>
              </a:rPr>
              <a:t>HARÈ que ANDÈIS EN MIS MANDAMIENTOS</a:t>
            </a:r>
            <a:r>
              <a:rPr lang="es-ES" sz="1800" i="1" dirty="0" smtClean="0">
                <a:solidFill>
                  <a:srgbClr val="0070C0"/>
                </a:solidFill>
              </a:rPr>
              <a:t>, que </a:t>
            </a:r>
            <a:r>
              <a:rPr lang="es-ES" sz="1800" b="1" i="1" dirty="0" smtClean="0">
                <a:solidFill>
                  <a:srgbClr val="0070C0"/>
                </a:solidFill>
              </a:rPr>
              <a:t>GUARDÈIS MIS NORMAS</a:t>
            </a:r>
            <a:r>
              <a:rPr lang="es-ES" sz="1800" i="1" dirty="0" smtClean="0">
                <a:solidFill>
                  <a:srgbClr val="0070C0"/>
                </a:solidFill>
              </a:rPr>
              <a:t>, y las </a:t>
            </a:r>
            <a:r>
              <a:rPr lang="es-ES" sz="1800" b="1" i="1" dirty="0" smtClean="0">
                <a:solidFill>
                  <a:srgbClr val="0070C0"/>
                </a:solidFill>
              </a:rPr>
              <a:t>CUMPLÀIS</a:t>
            </a:r>
            <a:r>
              <a:rPr lang="es-ES" sz="1800" i="1" dirty="0" smtClean="0">
                <a:solidFill>
                  <a:srgbClr val="0070C0"/>
                </a:solidFill>
              </a:rPr>
              <a:t>” </a:t>
            </a:r>
            <a:r>
              <a:rPr lang="es-ES" sz="1800" dirty="0" smtClean="0">
                <a:solidFill>
                  <a:srgbClr val="FF0000"/>
                </a:solidFill>
              </a:rPr>
              <a:t>(Ezequiel 36:27).</a:t>
            </a:r>
          </a:p>
          <a:p>
            <a:pPr algn="ctr">
              <a:buNone/>
            </a:pPr>
            <a:endParaRPr lang="es-ES" sz="1800" dirty="0" smtClean="0"/>
          </a:p>
          <a:p>
            <a:pPr algn="ctr">
              <a:buNone/>
            </a:pPr>
            <a:r>
              <a:rPr lang="es-ES" sz="1800" dirty="0" smtClean="0"/>
              <a:t>Puesto que el alma humana tiene un valor infinito, Dios ha puesto a nuestra disposición la ayuda de sus Ángeles, al Espíritus y a su Hijo amado con el solo propósito de llevarnos de regreso al cielo.</a:t>
            </a:r>
            <a:endParaRPr lang="es-ES" sz="1800" dirty="0"/>
          </a:p>
        </p:txBody>
      </p:sp>
      <p:pic>
        <p:nvPicPr>
          <p:cNvPr id="1026" name="Picture 2" descr="C:\Users\HUMBERTO\Pictures\IGLESIA ADVENTISTA\WOGDEECA5NUTGTCAN1VEM2CAQOX7KBCAE91FX7CAEQS7W5CAV4ANEZCAZR3VCYCAJZ5A6NCAAXSARWCA0O0KD6CAKKPNJLCAR54X26CALFSEVJCAIDSRUICAP2C0KCCASFBWUTCAAQRYEFCAHLIIGB.jpg"/>
          <p:cNvPicPr>
            <a:picLocks noChangeAspect="1" noChangeArrowheads="1"/>
          </p:cNvPicPr>
          <p:nvPr/>
        </p:nvPicPr>
        <p:blipFill>
          <a:blip r:embed="rId3" cstate="print"/>
          <a:srcRect/>
          <a:stretch>
            <a:fillRect/>
          </a:stretch>
        </p:blipFill>
        <p:spPr bwMode="auto">
          <a:xfrm>
            <a:off x="5796136" y="548680"/>
            <a:ext cx="2562078" cy="1880188"/>
          </a:xfrm>
          <a:prstGeom prst="rect">
            <a:avLst/>
          </a:prstGeom>
          <a:noFill/>
        </p:spPr>
      </p:pic>
      <p:pic>
        <p:nvPicPr>
          <p:cNvPr id="1027" name="Picture 3" descr="C:\Users\HUMBERTO\Pictures\IGLESIA ADVENTISTA\0B704UCA59AHZ5CA4QSW12CAIKUM1WCAEXUXAQCAZ666HOCA9YFLPUCAV81J8TCARNK5MACAQW01S7CA2VMLZECAST1K92CA4L86D7CAOHDCTPCAE1P1CHCAVDOQKUCAJZLCS2CA05VKX6CA3OFLYB.jpg"/>
          <p:cNvPicPr>
            <a:picLocks noChangeAspect="1" noChangeArrowheads="1"/>
          </p:cNvPicPr>
          <p:nvPr/>
        </p:nvPicPr>
        <p:blipFill>
          <a:blip r:embed="rId4" cstate="print"/>
          <a:srcRect/>
          <a:stretch>
            <a:fillRect/>
          </a:stretch>
        </p:blipFill>
        <p:spPr bwMode="auto">
          <a:xfrm>
            <a:off x="5796136" y="4286256"/>
            <a:ext cx="2562078" cy="1519008"/>
          </a:xfrm>
          <a:prstGeom prst="rect">
            <a:avLst/>
          </a:prstGeom>
          <a:noFill/>
        </p:spPr>
      </p:pic>
      <p:pic>
        <p:nvPicPr>
          <p:cNvPr id="1028" name="Picture 4" descr="C:\Users\HUMBERTO\Pictures\Espiritu Santo\02-B-Pentecostes%2020003-b[1].jpg"/>
          <p:cNvPicPr>
            <a:picLocks noChangeAspect="1" noChangeArrowheads="1"/>
          </p:cNvPicPr>
          <p:nvPr/>
        </p:nvPicPr>
        <p:blipFill>
          <a:blip r:embed="rId5" cstate="print"/>
          <a:srcRect/>
          <a:stretch>
            <a:fillRect/>
          </a:stretch>
        </p:blipFill>
        <p:spPr bwMode="auto">
          <a:xfrm>
            <a:off x="5796136" y="2530788"/>
            <a:ext cx="2571768" cy="1571636"/>
          </a:xfrm>
          <a:prstGeom prst="rect">
            <a:avLst/>
          </a:prstGeom>
          <a:noFill/>
        </p:spPr>
      </p:pic>
    </p:spTree>
    <p:extLst>
      <p:ext uri="{BB962C8B-B14F-4D97-AF65-F5344CB8AC3E}">
        <p14:creationId xmlns:p14="http://schemas.microsoft.com/office/powerpoint/2010/main" val="635375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Flecha derecha"/>
          <p:cNvSpPr/>
          <p:nvPr/>
        </p:nvSpPr>
        <p:spPr>
          <a:xfrm>
            <a:off x="519114" y="2420888"/>
            <a:ext cx="3071834" cy="3456384"/>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rgbClr val="002060"/>
                </a:solidFill>
              </a:rPr>
              <a:t>Es así como el </a:t>
            </a:r>
            <a:r>
              <a:rPr lang="es-ES" dirty="0">
                <a:solidFill>
                  <a:srgbClr val="002060"/>
                </a:solidFill>
              </a:rPr>
              <a:t>ideal de la santidad se transmite de  </a:t>
            </a:r>
            <a:r>
              <a:rPr lang="es-ES" b="1" dirty="0">
                <a:solidFill>
                  <a:srgbClr val="002060"/>
                </a:solidFill>
              </a:rPr>
              <a:t>Israel </a:t>
            </a:r>
            <a:endParaRPr lang="es-ES" dirty="0">
              <a:solidFill>
                <a:srgbClr val="002060"/>
              </a:solidFill>
            </a:endParaRPr>
          </a:p>
        </p:txBody>
      </p:sp>
      <p:sp>
        <p:nvSpPr>
          <p:cNvPr id="6" name="5 Flecha derecha"/>
          <p:cNvSpPr/>
          <p:nvPr/>
        </p:nvSpPr>
        <p:spPr>
          <a:xfrm>
            <a:off x="3590948" y="2204864"/>
            <a:ext cx="3052754" cy="3672408"/>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rgbClr val="002060"/>
                </a:solidFill>
              </a:rPr>
              <a:t>a la </a:t>
            </a:r>
            <a:r>
              <a:rPr lang="es-ES" b="1" dirty="0">
                <a:solidFill>
                  <a:srgbClr val="002060"/>
                </a:solidFill>
              </a:rPr>
              <a:t>Iglesia hasta la eternidad como cuando el hombre fue creado.</a:t>
            </a:r>
            <a:endParaRPr lang="es-ES" dirty="0">
              <a:solidFill>
                <a:srgbClr val="002060"/>
              </a:solidFill>
            </a:endParaRPr>
          </a:p>
        </p:txBody>
      </p:sp>
      <p:pic>
        <p:nvPicPr>
          <p:cNvPr id="2050" name="Picture 2" descr="C:\Users\HUMBERTO\Pictures\Bíblicas\JVGATSCA7X9PNRCAEPG6E3CAI23GPOCAMVQ7NNCAK6WGEMCA8Y75KQCAIJF7O5CAQW4TYYCAGMVF4PCARTKLEYCAV1VUMUCA2WT8WGCA6SCDT4CA9KQ1ICCA5PK28SCAT7PN1VCA8W06JMCAGIOUSR.jpg"/>
          <p:cNvPicPr>
            <a:picLocks noChangeAspect="1" noChangeArrowheads="1"/>
          </p:cNvPicPr>
          <p:nvPr/>
        </p:nvPicPr>
        <p:blipFill>
          <a:blip r:embed="rId2" cstate="print"/>
          <a:srcRect/>
          <a:stretch>
            <a:fillRect/>
          </a:stretch>
        </p:blipFill>
        <p:spPr bwMode="auto">
          <a:xfrm>
            <a:off x="6643702" y="2420888"/>
            <a:ext cx="2104762" cy="2952328"/>
          </a:xfrm>
          <a:prstGeom prst="rect">
            <a:avLst/>
          </a:prstGeom>
          <a:noFill/>
        </p:spPr>
      </p:pic>
      <p:sp>
        <p:nvSpPr>
          <p:cNvPr id="2" name="1 Rectángulo"/>
          <p:cNvSpPr/>
          <p:nvPr/>
        </p:nvSpPr>
        <p:spPr>
          <a:xfrm>
            <a:off x="500034" y="548680"/>
            <a:ext cx="8104414" cy="1477328"/>
          </a:xfrm>
          <a:prstGeom prst="rect">
            <a:avLst/>
          </a:prstGeom>
          <a:blipFill>
            <a:blip r:embed="rId3"/>
            <a:tile tx="0" ty="0" sx="100000" sy="100000" flip="none" algn="tl"/>
          </a:blipFill>
        </p:spPr>
        <p:txBody>
          <a:bodyPr wrap="square">
            <a:spAutoFit/>
          </a:bodyPr>
          <a:lstStyle/>
          <a:p>
            <a:pPr algn="ctr"/>
            <a:r>
              <a:rPr lang="es-CO" dirty="0">
                <a:solidFill>
                  <a:prstClr val="black"/>
                </a:solidFill>
              </a:rPr>
              <a:t>Recordemos que Dios es el Creador de todas las cosas, y su deseo era que el hombre fuera santo, </a:t>
            </a:r>
            <a:r>
              <a:rPr lang="es-CO" dirty="0">
                <a:solidFill>
                  <a:prstClr val="black"/>
                </a:solidFill>
              </a:rPr>
              <a:t>pero cuando </a:t>
            </a:r>
            <a:r>
              <a:rPr lang="es-CO" dirty="0">
                <a:solidFill>
                  <a:prstClr val="black"/>
                </a:solidFill>
              </a:rPr>
              <a:t>este </a:t>
            </a:r>
            <a:r>
              <a:rPr lang="es-CO" dirty="0">
                <a:solidFill>
                  <a:prstClr val="black"/>
                </a:solidFill>
              </a:rPr>
              <a:t>decidió </a:t>
            </a:r>
            <a:r>
              <a:rPr lang="es-CO" dirty="0">
                <a:solidFill>
                  <a:prstClr val="black"/>
                </a:solidFill>
              </a:rPr>
              <a:t>separarse de Dios; Él en su infinita </a:t>
            </a:r>
            <a:r>
              <a:rPr lang="es-CO" dirty="0">
                <a:solidFill>
                  <a:prstClr val="black"/>
                </a:solidFill>
              </a:rPr>
              <a:t>misericordia </a:t>
            </a:r>
            <a:r>
              <a:rPr lang="es-CO" dirty="0">
                <a:solidFill>
                  <a:prstClr val="black"/>
                </a:solidFill>
              </a:rPr>
              <a:t>escogió a un </a:t>
            </a:r>
            <a:r>
              <a:rPr lang="es-CO" dirty="0">
                <a:solidFill>
                  <a:prstClr val="black"/>
                </a:solidFill>
              </a:rPr>
              <a:t>hombre, Abrahán, </a:t>
            </a:r>
            <a:r>
              <a:rPr lang="es-CO" dirty="0">
                <a:solidFill>
                  <a:prstClr val="black"/>
                </a:solidFill>
              </a:rPr>
              <a:t>y a </a:t>
            </a:r>
            <a:r>
              <a:rPr lang="es-CO" dirty="0">
                <a:solidFill>
                  <a:prstClr val="black"/>
                </a:solidFill>
              </a:rPr>
              <a:t>través </a:t>
            </a:r>
            <a:r>
              <a:rPr lang="es-CO" dirty="0">
                <a:solidFill>
                  <a:prstClr val="black"/>
                </a:solidFill>
              </a:rPr>
              <a:t>de él a su </a:t>
            </a:r>
            <a:r>
              <a:rPr lang="es-CO" dirty="0">
                <a:solidFill>
                  <a:prstClr val="black"/>
                </a:solidFill>
              </a:rPr>
              <a:t>descendencia, el pueblo de Israel para que fuera santo. </a:t>
            </a:r>
            <a:endParaRPr lang="es-CO" dirty="0">
              <a:solidFill>
                <a:prstClr val="black"/>
              </a:solidFill>
            </a:endParaRPr>
          </a:p>
        </p:txBody>
      </p:sp>
    </p:spTree>
    <p:extLst>
      <p:ext uri="{BB962C8B-B14F-4D97-AF65-F5344CB8AC3E}">
        <p14:creationId xmlns:p14="http://schemas.microsoft.com/office/powerpoint/2010/main" val="370665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1000" fill="hold"/>
                                        <p:tgtEl>
                                          <p:spTgt spid="2050"/>
                                        </p:tgtEl>
                                        <p:attrNameLst>
                                          <p:attrName>ppt_w</p:attrName>
                                        </p:attrNameLst>
                                      </p:cBhvr>
                                      <p:tavLst>
                                        <p:tav tm="0">
                                          <p:val>
                                            <p:fltVal val="0"/>
                                          </p:val>
                                        </p:tav>
                                        <p:tav tm="100000">
                                          <p:val>
                                            <p:strVal val="#ppt_w"/>
                                          </p:val>
                                        </p:tav>
                                      </p:tavLst>
                                    </p:anim>
                                    <p:anim calcmode="lin" valueType="num">
                                      <p:cBhvr>
                                        <p:cTn id="15" dur="1000" fill="hold"/>
                                        <p:tgtEl>
                                          <p:spTgt spid="2050"/>
                                        </p:tgtEl>
                                        <p:attrNameLst>
                                          <p:attrName>ppt_h</p:attrName>
                                        </p:attrNameLst>
                                      </p:cBhvr>
                                      <p:tavLst>
                                        <p:tav tm="0">
                                          <p:val>
                                            <p:fltVal val="0"/>
                                          </p:val>
                                        </p:tav>
                                        <p:tav tm="100000">
                                          <p:val>
                                            <p:strVal val="#ppt_h"/>
                                          </p:val>
                                        </p:tav>
                                      </p:tavLst>
                                    </p:anim>
                                    <p:anim calcmode="lin" valueType="num">
                                      <p:cBhvr>
                                        <p:cTn id="16" dur="1000" fill="hold"/>
                                        <p:tgtEl>
                                          <p:spTgt spid="2050"/>
                                        </p:tgtEl>
                                        <p:attrNameLst>
                                          <p:attrName>style.rotation</p:attrName>
                                        </p:attrNameLst>
                                      </p:cBhvr>
                                      <p:tavLst>
                                        <p:tav tm="0">
                                          <p:val>
                                            <p:fltVal val="90"/>
                                          </p:val>
                                        </p:tav>
                                        <p:tav tm="100000">
                                          <p:val>
                                            <p:fltVal val="0"/>
                                          </p:val>
                                        </p:tav>
                                      </p:tavLst>
                                    </p:anim>
                                    <p:animEffect transition="in" filter="fade">
                                      <p:cBhvr>
                                        <p:cTn id="17" dur="10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ircle(in)">
                                      <p:cBhvr>
                                        <p:cTn id="27" dur="2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2050"/>
                                        </p:tgtEl>
                                        <p:attrNameLst>
                                          <p:attrName>style.visibility</p:attrName>
                                        </p:attrNameLst>
                                      </p:cBhvr>
                                      <p:to>
                                        <p:strVal val="visible"/>
                                      </p:to>
                                    </p:set>
                                    <p:animEffect transition="in" filter="wheel(1)">
                                      <p:cBhvr>
                                        <p:cTn id="32"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539552" y="620688"/>
            <a:ext cx="4464496" cy="5040560"/>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Ahora bien, según la Escritura, nosotros estamos "</a:t>
            </a:r>
            <a:r>
              <a:rPr lang="es-ES" sz="2400" i="1" dirty="0">
                <a:solidFill>
                  <a:srgbClr val="0070C0"/>
                </a:solidFill>
              </a:rPr>
              <a:t>llamados a ser santos</a:t>
            </a:r>
            <a:r>
              <a:rPr lang="es-ES" sz="2400" dirty="0">
                <a:solidFill>
                  <a:srgbClr val="002060"/>
                </a:solidFill>
              </a:rPr>
              <a:t>" </a:t>
            </a:r>
            <a:r>
              <a:rPr lang="es-ES" sz="2400" dirty="0">
                <a:solidFill>
                  <a:srgbClr val="FF0000"/>
                </a:solidFill>
              </a:rPr>
              <a:t>(1 Co 1,2)</a:t>
            </a:r>
            <a:r>
              <a:rPr lang="es-ES" sz="2400" dirty="0">
                <a:solidFill>
                  <a:srgbClr val="002060"/>
                </a:solidFill>
              </a:rPr>
              <a:t>; porque si realmente pertenecemos a la iglesia de Dios, también debemos guardar </a:t>
            </a:r>
            <a:r>
              <a:rPr lang="es-ES" sz="2400" b="1" dirty="0">
                <a:solidFill>
                  <a:srgbClr val="002060"/>
                </a:solidFill>
              </a:rPr>
              <a:t>todos los Mandamientos de Dios; no nueve ni ocho sino todos los </a:t>
            </a:r>
            <a:r>
              <a:rPr lang="es-ES" sz="2400" b="1" dirty="0">
                <a:solidFill>
                  <a:srgbClr val="002060"/>
                </a:solidFill>
              </a:rPr>
              <a:t>Díez</a:t>
            </a:r>
            <a:r>
              <a:rPr lang="es-ES" sz="2400" dirty="0">
                <a:solidFill>
                  <a:srgbClr val="002060"/>
                </a:solidFill>
              </a:rPr>
              <a:t>. </a:t>
            </a:r>
            <a:r>
              <a:rPr lang="es-ES" sz="2400" dirty="0">
                <a:solidFill>
                  <a:srgbClr val="002060"/>
                </a:solidFill>
              </a:rPr>
              <a:t>Mencionados en </a:t>
            </a:r>
            <a:r>
              <a:rPr lang="es-ES" sz="2400" dirty="0">
                <a:solidFill>
                  <a:srgbClr val="FF0000"/>
                </a:solidFill>
              </a:rPr>
              <a:t>(Exo.20:3-17). </a:t>
            </a:r>
          </a:p>
        </p:txBody>
      </p:sp>
      <p:pic>
        <p:nvPicPr>
          <p:cNvPr id="5" name="Picture 2" descr="http://t3.gstatic.com/images?q=tbn:ANd9GcRt1L6_pZpE8LzPPpJFXHI_VHMV9t5ZENB3iiZTPffGS9vg0hr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620688"/>
            <a:ext cx="3456384"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20215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821784"/>
          </a:xfrm>
          <a:solidFill>
            <a:srgbClr val="FFC000"/>
          </a:solidFill>
        </p:spPr>
        <p:txBody>
          <a:bodyPr>
            <a:normAutofit/>
          </a:bodyPr>
          <a:lstStyle/>
          <a:p>
            <a:r>
              <a:rPr lang="es-CO" dirty="0" smtClean="0">
                <a:solidFill>
                  <a:srgbClr val="002060"/>
                </a:solidFill>
              </a:rPr>
              <a:t>El mayor milagro de la historia</a:t>
            </a:r>
            <a:endParaRPr lang="es-CO" dirty="0">
              <a:solidFill>
                <a:srgbClr val="002060"/>
              </a:solidFill>
            </a:endParaRPr>
          </a:p>
        </p:txBody>
      </p:sp>
      <p:sp>
        <p:nvSpPr>
          <p:cNvPr id="3" name="2 Marcador de contenido"/>
          <p:cNvSpPr>
            <a:spLocks noGrp="1"/>
          </p:cNvSpPr>
          <p:nvPr>
            <p:ph idx="1"/>
          </p:nvPr>
        </p:nvSpPr>
        <p:spPr>
          <a:xfrm>
            <a:off x="502920" y="530352"/>
            <a:ext cx="8183880" cy="1386480"/>
          </a:xfrm>
          <a:blipFill>
            <a:blip r:embed="rId2"/>
            <a:tile tx="0" ty="0" sx="100000" sy="100000" flip="none" algn="tl"/>
          </a:blipFill>
        </p:spPr>
        <p:txBody>
          <a:bodyPr>
            <a:normAutofit fontScale="85000" lnSpcReduction="20000"/>
          </a:bodyPr>
          <a:lstStyle/>
          <a:p>
            <a:pPr marL="0" indent="0" algn="ctr">
              <a:buNone/>
            </a:pPr>
            <a:r>
              <a:rPr lang="es-ES" dirty="0" smtClean="0">
                <a:solidFill>
                  <a:srgbClr val="FF0000"/>
                </a:solidFill>
              </a:rPr>
              <a:t>Efesios 2:10</a:t>
            </a:r>
            <a:r>
              <a:rPr lang="es-ES" dirty="0" smtClean="0"/>
              <a:t> dice: «</a:t>
            </a:r>
            <a:r>
              <a:rPr lang="es-CO" i="1" dirty="0" smtClean="0">
                <a:solidFill>
                  <a:srgbClr val="0070C0"/>
                </a:solidFill>
              </a:rPr>
              <a:t>Porque </a:t>
            </a:r>
            <a:r>
              <a:rPr lang="es-CO" i="1" dirty="0">
                <a:solidFill>
                  <a:srgbClr val="0070C0"/>
                </a:solidFill>
              </a:rPr>
              <a:t>somos </a:t>
            </a:r>
            <a:r>
              <a:rPr lang="es-CO" i="1" u="sng" dirty="0">
                <a:solidFill>
                  <a:srgbClr val="0070C0"/>
                </a:solidFill>
              </a:rPr>
              <a:t>hechura suya</a:t>
            </a:r>
            <a:r>
              <a:rPr lang="es-CO" i="1" dirty="0">
                <a:solidFill>
                  <a:srgbClr val="0070C0"/>
                </a:solidFill>
              </a:rPr>
              <a:t>, creados en Cristo Jesús para buenas obras, las cuales Dios preparó de antemano para que anduviésemos en </a:t>
            </a:r>
            <a:r>
              <a:rPr lang="es-CO" i="1" dirty="0" smtClean="0">
                <a:solidFill>
                  <a:srgbClr val="0070C0"/>
                </a:solidFill>
              </a:rPr>
              <a:t>ellas</a:t>
            </a:r>
            <a:r>
              <a:rPr lang="es-CO" dirty="0" smtClean="0"/>
              <a:t>».</a:t>
            </a:r>
          </a:p>
        </p:txBody>
      </p:sp>
      <p:sp>
        <p:nvSpPr>
          <p:cNvPr id="4" name="3 Rectángulo redondeado"/>
          <p:cNvSpPr/>
          <p:nvPr/>
        </p:nvSpPr>
        <p:spPr>
          <a:xfrm>
            <a:off x="467545" y="2060848"/>
            <a:ext cx="6120680" cy="266429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prstClr val="white"/>
                </a:solidFill>
              </a:rPr>
              <a:t>Indudablemente que aquí habla de la segunda creación, (o sea, desde que nos entregamos a Cristo, pasamos de pecadores a santos, porque Él toma nuestros pecados y Él muere por nosotros, y en su lugar nos imparte su santidad), ahora estamos destinados a ser "</a:t>
            </a:r>
            <a:r>
              <a:rPr lang="es-ES" b="1" dirty="0">
                <a:solidFill>
                  <a:prstClr val="white"/>
                </a:solidFill>
              </a:rPr>
              <a:t>semejanza a Dios</a:t>
            </a:r>
            <a:r>
              <a:rPr lang="es-ES" dirty="0">
                <a:solidFill>
                  <a:prstClr val="white"/>
                </a:solidFill>
              </a:rPr>
              <a:t>“ nuevamente </a:t>
            </a:r>
            <a:r>
              <a:rPr lang="es-ES" b="1" i="1" dirty="0">
                <a:solidFill>
                  <a:srgbClr val="FFC000"/>
                </a:solidFill>
              </a:rPr>
              <a:t>(</a:t>
            </a:r>
            <a:r>
              <a:rPr lang="es-ES" b="1" dirty="0">
                <a:solidFill>
                  <a:srgbClr val="FFC000"/>
                </a:solidFill>
              </a:rPr>
              <a:t>Gen 1,26)</a:t>
            </a:r>
            <a:r>
              <a:rPr lang="es-ES" dirty="0">
                <a:solidFill>
                  <a:prstClr val="white"/>
                </a:solidFill>
              </a:rPr>
              <a:t>, y ésta debe ser nuestra verdadera vocación, ser semejantes a Cristo cada día más y más.</a:t>
            </a:r>
          </a:p>
        </p:txBody>
      </p:sp>
      <p:pic>
        <p:nvPicPr>
          <p:cNvPr id="4098" name="Picture 2" descr="http://t2.gstatic.com/images?q=tbn:ANd9GcRa2dr5TRPC-SKm3DbkKAFF7sgDufA5unmx4IqWlPKQOQ4oNUU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5" y="2060848"/>
            <a:ext cx="2016224" cy="26642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851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barn(inVertical)">
                                      <p:cBhvr>
                                        <p:cTn id="15" dur="5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barn(inVertical)">
                                      <p:cBhvr>
                                        <p:cTn id="20" dur="5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4098"/>
                                        </p:tgtEl>
                                        <p:attrNameLst>
                                          <p:attrName>style.visibility</p:attrName>
                                        </p:attrNameLst>
                                      </p:cBhvr>
                                      <p:to>
                                        <p:strVal val="visible"/>
                                      </p:to>
                                    </p:set>
                                    <p:animEffect transition="in" filter="wheel(1)">
                                      <p:cBhvr>
                                        <p:cTn id="25" dur="2000"/>
                                        <p:tgtEl>
                                          <p:spTgt spid="4098"/>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heel(1)">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514352" y="530352"/>
            <a:ext cx="5569816" cy="3546720"/>
          </a:xfrm>
          <a:blipFill>
            <a:blip r:embed="rId2"/>
            <a:tile tx="0" ty="0" sx="100000" sy="100000" flip="none" algn="tl"/>
          </a:blipFill>
        </p:spPr>
        <p:txBody>
          <a:bodyPr>
            <a:noAutofit/>
          </a:bodyPr>
          <a:lstStyle/>
          <a:p>
            <a:pPr marL="0" indent="0" algn="ctr">
              <a:buNone/>
            </a:pPr>
            <a:r>
              <a:rPr lang="es-ES" sz="2000" dirty="0" smtClean="0"/>
              <a:t>Por esto san Pedro podía decir: "Así como el que os ha llamado es santo, así también vosotros sed </a:t>
            </a:r>
            <a:r>
              <a:rPr lang="es-ES" sz="2000" b="1" dirty="0" smtClean="0"/>
              <a:t>santos en toda vuestra conducta</a:t>
            </a:r>
            <a:r>
              <a:rPr lang="es-ES" sz="2000" dirty="0" smtClean="0"/>
              <a:t>"</a:t>
            </a:r>
            <a:r>
              <a:rPr lang="es-CO" sz="2000" dirty="0" smtClean="0">
                <a:solidFill>
                  <a:srgbClr val="FF0000"/>
                </a:solidFill>
              </a:rPr>
              <a:t> </a:t>
            </a:r>
            <a:r>
              <a:rPr lang="es-CO" sz="2000" dirty="0">
                <a:solidFill>
                  <a:srgbClr val="FF0000"/>
                </a:solidFill>
              </a:rPr>
              <a:t>(1 </a:t>
            </a:r>
            <a:r>
              <a:rPr lang="es-CO" sz="2000" dirty="0" smtClean="0">
                <a:solidFill>
                  <a:srgbClr val="FF0000"/>
                </a:solidFill>
              </a:rPr>
              <a:t>Ped.1: </a:t>
            </a:r>
            <a:r>
              <a:rPr lang="es-CO" sz="2000" dirty="0">
                <a:solidFill>
                  <a:srgbClr val="FF0000"/>
                </a:solidFill>
              </a:rPr>
              <a:t>15-16).</a:t>
            </a:r>
            <a:endParaRPr lang="es-ES" sz="2000" dirty="0" smtClean="0">
              <a:solidFill>
                <a:srgbClr val="FF0000"/>
              </a:solidFill>
            </a:endParaRPr>
          </a:p>
          <a:p>
            <a:endParaRPr lang="es-ES" sz="2000" dirty="0" smtClean="0"/>
          </a:p>
          <a:p>
            <a:pPr algn="ctr"/>
            <a:r>
              <a:rPr lang="es-ES" sz="2000" dirty="0" smtClean="0"/>
              <a:t>El hombre y la mujer cristianos están llamados a ser santos.  Así pues, nosotros somos verdaderamente hombres o verdaderamente mujeres sólo si somos </a:t>
            </a:r>
            <a:r>
              <a:rPr lang="es-ES" sz="2000" b="1" dirty="0" smtClean="0"/>
              <a:t>santos</a:t>
            </a:r>
            <a:r>
              <a:rPr lang="es-ES" sz="2000" dirty="0" smtClean="0"/>
              <a:t> </a:t>
            </a:r>
            <a:r>
              <a:rPr lang="es-ES" sz="2000" b="1" dirty="0" smtClean="0"/>
              <a:t>obedientes a sus Mandamientos</a:t>
            </a:r>
            <a:r>
              <a:rPr lang="es-ES" sz="2000" b="1" dirty="0"/>
              <a:t>.</a:t>
            </a:r>
            <a:endParaRPr lang="es-ES" sz="1400" dirty="0" smtClean="0"/>
          </a:p>
        </p:txBody>
      </p:sp>
      <p:pic>
        <p:nvPicPr>
          <p:cNvPr id="1026" name="Picture 2" descr="C:\Users\HUMBERTO\Pictures\Bíblicas\J047.JPG"/>
          <p:cNvPicPr>
            <a:picLocks noChangeAspect="1" noChangeArrowheads="1"/>
          </p:cNvPicPr>
          <p:nvPr/>
        </p:nvPicPr>
        <p:blipFill>
          <a:blip r:embed="rId3" cstate="print"/>
          <a:srcRect/>
          <a:stretch>
            <a:fillRect/>
          </a:stretch>
        </p:blipFill>
        <p:spPr bwMode="auto">
          <a:xfrm>
            <a:off x="6084168" y="548680"/>
            <a:ext cx="2448272" cy="3456384"/>
          </a:xfrm>
          <a:prstGeom prst="rect">
            <a:avLst/>
          </a:prstGeom>
          <a:noFill/>
        </p:spPr>
      </p:pic>
      <p:sp>
        <p:nvSpPr>
          <p:cNvPr id="2" name="1 Rectángulo"/>
          <p:cNvSpPr/>
          <p:nvPr/>
        </p:nvSpPr>
        <p:spPr>
          <a:xfrm>
            <a:off x="611560" y="4365104"/>
            <a:ext cx="7920880" cy="1569660"/>
          </a:xfrm>
          <a:prstGeom prst="rect">
            <a:avLst/>
          </a:prstGeom>
          <a:blipFill>
            <a:blip r:embed="rId2"/>
            <a:tile tx="0" ty="0" sx="100000" sy="100000" flip="none" algn="tl"/>
          </a:blipFill>
        </p:spPr>
        <p:txBody>
          <a:bodyPr wrap="square">
            <a:spAutoFit/>
          </a:bodyPr>
          <a:lstStyle/>
          <a:p>
            <a:pPr algn="ctr"/>
            <a:r>
              <a:rPr lang="es-ES" sz="2400" dirty="0">
                <a:solidFill>
                  <a:prstClr val="black"/>
                </a:solidFill>
              </a:rPr>
              <a:t>“El que dice: Yo lo conozco, (yo soy cristiano), y no guarda todos sus Mandamientos, es </a:t>
            </a:r>
            <a:r>
              <a:rPr lang="es-ES" sz="2400" b="1" dirty="0">
                <a:solidFill>
                  <a:prstClr val="black"/>
                </a:solidFill>
              </a:rPr>
              <a:t>MENTIROSO,</a:t>
            </a:r>
            <a:r>
              <a:rPr lang="es-ES" sz="2400" dirty="0">
                <a:solidFill>
                  <a:prstClr val="black"/>
                </a:solidFill>
              </a:rPr>
              <a:t> y la verdad (o sea Cristo) no está en él </a:t>
            </a:r>
            <a:r>
              <a:rPr lang="es-ES" sz="2400" dirty="0">
                <a:solidFill>
                  <a:srgbClr val="FF0000"/>
                </a:solidFill>
              </a:rPr>
              <a:t>(1 Juan 2:4).</a:t>
            </a:r>
          </a:p>
        </p:txBody>
      </p:sp>
    </p:spTree>
    <p:extLst>
      <p:ext uri="{BB962C8B-B14F-4D97-AF65-F5344CB8AC3E}">
        <p14:creationId xmlns:p14="http://schemas.microsoft.com/office/powerpoint/2010/main" val="3455671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randombar(horizontal)">
                                      <p:cBhvr>
                                        <p:cTn id="22" dur="500"/>
                                        <p:tgtEl>
                                          <p:spTgt spid="102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1962544"/>
          </a:xfrm>
          <a:blipFill>
            <a:blip r:embed="rId2"/>
            <a:tile tx="0" ty="0" sx="100000" sy="100000" flip="none" algn="tl"/>
          </a:blipFill>
        </p:spPr>
        <p:txBody>
          <a:bodyPr>
            <a:normAutofit fontScale="25000" lnSpcReduction="20000"/>
          </a:bodyPr>
          <a:lstStyle/>
          <a:p>
            <a:pPr marL="0" indent="0" algn="ctr">
              <a:buNone/>
            </a:pPr>
            <a:r>
              <a:rPr lang="es-ES" sz="9600" b="1" i="1" u="sng" dirty="0" smtClean="0">
                <a:solidFill>
                  <a:srgbClr val="FF0000"/>
                </a:solidFill>
              </a:rPr>
              <a:t>¿Cuál ES EL SECRETO PARA SER SANTOS?</a:t>
            </a:r>
          </a:p>
          <a:p>
            <a:pPr algn="ctr"/>
            <a:endParaRPr lang="es-ES" sz="6400" dirty="0" smtClean="0"/>
          </a:p>
          <a:p>
            <a:pPr marL="0" indent="0" algn="ctr">
              <a:buNone/>
            </a:pPr>
            <a:r>
              <a:rPr lang="es-ES" sz="9600" dirty="0" smtClean="0"/>
              <a:t>San Pablo nos dice que para lograrlo debemos mantener “</a:t>
            </a:r>
            <a:r>
              <a:rPr lang="es-ES" sz="9600" b="1" dirty="0" smtClean="0"/>
              <a:t>Fijos los ojos en Jesús</a:t>
            </a:r>
            <a:r>
              <a:rPr lang="es-ES" sz="9600" dirty="0" smtClean="0"/>
              <a:t>” </a:t>
            </a:r>
            <a:r>
              <a:rPr lang="es-ES" sz="9600" dirty="0" smtClean="0">
                <a:solidFill>
                  <a:srgbClr val="FF0000"/>
                </a:solidFill>
              </a:rPr>
              <a:t>(Hebreos 12:2). </a:t>
            </a:r>
            <a:r>
              <a:rPr lang="es-ES" sz="9600" dirty="0" smtClean="0"/>
              <a:t>Quien aunque fue «Angustiado y afligido, no abrió su boca» </a:t>
            </a:r>
            <a:r>
              <a:rPr lang="es-ES" sz="9600" dirty="0" smtClean="0">
                <a:solidFill>
                  <a:srgbClr val="FF0000"/>
                </a:solidFill>
              </a:rPr>
              <a:t>(Isaías 53:7). </a:t>
            </a:r>
          </a:p>
          <a:p>
            <a:pPr marL="0" indent="0" algn="ctr">
              <a:buNone/>
            </a:pPr>
            <a:endParaRPr lang="es-ES" sz="1400" dirty="0"/>
          </a:p>
          <a:p>
            <a:endParaRPr lang="es-ES" sz="800" dirty="0"/>
          </a:p>
          <a:p>
            <a:pPr algn="ctr"/>
            <a:endParaRPr lang="es-ES" sz="4300" dirty="0" smtClean="0"/>
          </a:p>
          <a:p>
            <a:pPr algn="ctr"/>
            <a:endParaRPr lang="es-ES" sz="4300" dirty="0" smtClean="0"/>
          </a:p>
          <a:p>
            <a:pPr algn="ctr"/>
            <a:endParaRPr lang="es-ES" sz="4300" dirty="0" smtClean="0"/>
          </a:p>
          <a:p>
            <a:pPr algn="ctr"/>
            <a:endParaRPr lang="es-ES" sz="4300" dirty="0" smtClean="0"/>
          </a:p>
          <a:p>
            <a:pPr algn="ctr"/>
            <a:endParaRPr lang="es-ES" sz="4300" dirty="0" smtClean="0"/>
          </a:p>
          <a:p>
            <a:pPr algn="ctr"/>
            <a:endParaRPr lang="es-ES" sz="4300" dirty="0" smtClean="0"/>
          </a:p>
          <a:p>
            <a:pPr algn="ctr">
              <a:buNone/>
            </a:pPr>
            <a:endParaRPr lang="es-ES" sz="8000" dirty="0" smtClean="0"/>
          </a:p>
        </p:txBody>
      </p:sp>
      <p:pic>
        <p:nvPicPr>
          <p:cNvPr id="3075" name="Picture 3" descr="C:\Users\HUMBERTO\Pictures\Bíblicas\K088.JPG"/>
          <p:cNvPicPr>
            <a:picLocks noChangeAspect="1" noChangeArrowheads="1"/>
          </p:cNvPicPr>
          <p:nvPr/>
        </p:nvPicPr>
        <p:blipFill>
          <a:blip r:embed="rId3" cstate="print"/>
          <a:srcRect/>
          <a:stretch>
            <a:fillRect/>
          </a:stretch>
        </p:blipFill>
        <p:spPr bwMode="auto">
          <a:xfrm>
            <a:off x="5796136" y="2636912"/>
            <a:ext cx="2880320" cy="3007236"/>
          </a:xfrm>
          <a:prstGeom prst="rect">
            <a:avLst/>
          </a:prstGeom>
          <a:noFill/>
        </p:spPr>
      </p:pic>
      <p:sp>
        <p:nvSpPr>
          <p:cNvPr id="2" name="1 Rectángulo redondeado"/>
          <p:cNvSpPr/>
          <p:nvPr/>
        </p:nvSpPr>
        <p:spPr>
          <a:xfrm>
            <a:off x="611560" y="2636912"/>
            <a:ext cx="4680520" cy="3168352"/>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srgbClr val="002060"/>
                </a:solidFill>
              </a:rPr>
              <a:t>Y al mantener los ojos fijos en Jesús aprendemos que él es “</a:t>
            </a:r>
            <a:r>
              <a:rPr lang="es-ES" sz="2800" b="1" dirty="0">
                <a:solidFill>
                  <a:srgbClr val="002060"/>
                </a:solidFill>
              </a:rPr>
              <a:t>manso y humilde de corazón</a:t>
            </a:r>
            <a:r>
              <a:rPr lang="es-ES" sz="2800" dirty="0">
                <a:solidFill>
                  <a:srgbClr val="002060"/>
                </a:solidFill>
              </a:rPr>
              <a:t>”</a:t>
            </a:r>
          </a:p>
          <a:p>
            <a:pPr algn="ctr"/>
            <a:r>
              <a:rPr lang="es-ES" sz="2800" dirty="0">
                <a:solidFill>
                  <a:srgbClr val="FF0000"/>
                </a:solidFill>
              </a:rPr>
              <a:t> </a:t>
            </a:r>
            <a:r>
              <a:rPr lang="es-ES" sz="2800" dirty="0">
                <a:solidFill>
                  <a:srgbClr val="FF0000"/>
                </a:solidFill>
              </a:rPr>
              <a:t>(Mateo 11:29).</a:t>
            </a:r>
          </a:p>
        </p:txBody>
      </p:sp>
    </p:spTree>
    <p:extLst>
      <p:ext uri="{BB962C8B-B14F-4D97-AF65-F5344CB8AC3E}">
        <p14:creationId xmlns:p14="http://schemas.microsoft.com/office/powerpoint/2010/main" val="246064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1000" fill="hold"/>
                                        <p:tgtEl>
                                          <p:spTgt spid="3075"/>
                                        </p:tgtEl>
                                        <p:attrNameLst>
                                          <p:attrName>ppt_w</p:attrName>
                                        </p:attrNameLst>
                                      </p:cBhvr>
                                      <p:tavLst>
                                        <p:tav tm="0">
                                          <p:val>
                                            <p:fltVal val="0"/>
                                          </p:val>
                                        </p:tav>
                                        <p:tav tm="100000">
                                          <p:val>
                                            <p:strVal val="#ppt_w"/>
                                          </p:val>
                                        </p:tav>
                                      </p:tavLst>
                                    </p:anim>
                                    <p:anim calcmode="lin" valueType="num">
                                      <p:cBhvr>
                                        <p:cTn id="32" dur="1000" fill="hold"/>
                                        <p:tgtEl>
                                          <p:spTgt spid="3075"/>
                                        </p:tgtEl>
                                        <p:attrNameLst>
                                          <p:attrName>ppt_h</p:attrName>
                                        </p:attrNameLst>
                                      </p:cBhvr>
                                      <p:tavLst>
                                        <p:tav tm="0">
                                          <p:val>
                                            <p:fltVal val="0"/>
                                          </p:val>
                                        </p:tav>
                                        <p:tav tm="100000">
                                          <p:val>
                                            <p:strVal val="#ppt_h"/>
                                          </p:val>
                                        </p:tav>
                                      </p:tavLst>
                                    </p:anim>
                                    <p:anim calcmode="lin" valueType="num">
                                      <p:cBhvr>
                                        <p:cTn id="33" dur="1000" fill="hold"/>
                                        <p:tgtEl>
                                          <p:spTgt spid="3075"/>
                                        </p:tgtEl>
                                        <p:attrNameLst>
                                          <p:attrName>style.rotation</p:attrName>
                                        </p:attrNameLst>
                                      </p:cBhvr>
                                      <p:tavLst>
                                        <p:tav tm="0">
                                          <p:val>
                                            <p:fltVal val="90"/>
                                          </p:val>
                                        </p:tav>
                                        <p:tav tm="100000">
                                          <p:val>
                                            <p:fltVal val="0"/>
                                          </p:val>
                                        </p:tav>
                                      </p:tavLst>
                                    </p:anim>
                                    <p:animEffect transition="in" filter="fade">
                                      <p:cBhvr>
                                        <p:cTn id="34" dur="1000"/>
                                        <p:tgtEl>
                                          <p:spTgt spid="3075"/>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anim calcmode="lin" valueType="num">
                                      <p:cBhvr>
                                        <p:cTn id="40" dur="1000" fill="hold"/>
                                        <p:tgtEl>
                                          <p:spTgt spid="2"/>
                                        </p:tgtEl>
                                        <p:attrNameLst>
                                          <p:attrName>ppt_x</p:attrName>
                                        </p:attrNameLst>
                                      </p:cBhvr>
                                      <p:tavLst>
                                        <p:tav tm="0">
                                          <p:val>
                                            <p:strVal val="#ppt_x"/>
                                          </p:val>
                                        </p:tav>
                                        <p:tav tm="100000">
                                          <p:val>
                                            <p:strVal val="#ppt_x"/>
                                          </p:val>
                                        </p:tav>
                                      </p:tavLst>
                                    </p:anim>
                                    <p:anim calcmode="lin" valueType="num">
                                      <p:cBhvr>
                                        <p:cTn id="4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HUMBERTO\Pictures\Bíblicas\R116.JPG"/>
          <p:cNvPicPr>
            <a:picLocks noChangeAspect="1" noChangeArrowheads="1"/>
          </p:cNvPicPr>
          <p:nvPr/>
        </p:nvPicPr>
        <p:blipFill>
          <a:blip r:embed="rId2" cstate="print"/>
          <a:srcRect/>
          <a:stretch>
            <a:fillRect/>
          </a:stretch>
        </p:blipFill>
        <p:spPr bwMode="auto">
          <a:xfrm>
            <a:off x="3275856" y="1340768"/>
            <a:ext cx="2592288" cy="3600400"/>
          </a:xfrm>
          <a:prstGeom prst="rect">
            <a:avLst/>
          </a:prstGeom>
          <a:noFill/>
        </p:spPr>
      </p:pic>
      <p:sp>
        <p:nvSpPr>
          <p:cNvPr id="2" name="1 Rectángulo redondeado"/>
          <p:cNvSpPr/>
          <p:nvPr/>
        </p:nvSpPr>
        <p:spPr>
          <a:xfrm>
            <a:off x="683568" y="764704"/>
            <a:ext cx="2304256" cy="4680520"/>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a:solidFill>
                  <a:srgbClr val="002060"/>
                </a:solidFill>
              </a:rPr>
              <a:t>Y además al relacionarnos con él aprendemos que él fue “</a:t>
            </a:r>
            <a:r>
              <a:rPr lang="es-ES" sz="2000" b="1" dirty="0">
                <a:solidFill>
                  <a:srgbClr val="002060"/>
                </a:solidFill>
              </a:rPr>
              <a:t>Obediente hasta la muerte</a:t>
            </a:r>
            <a:r>
              <a:rPr lang="es-ES" sz="2000" dirty="0">
                <a:solidFill>
                  <a:srgbClr val="002060"/>
                </a:solidFill>
              </a:rPr>
              <a:t>, y muerte de </a:t>
            </a:r>
            <a:r>
              <a:rPr lang="es-ES" sz="2000" dirty="0">
                <a:solidFill>
                  <a:srgbClr val="002060"/>
                </a:solidFill>
              </a:rPr>
              <a:t>cruz”</a:t>
            </a:r>
          </a:p>
          <a:p>
            <a:pPr algn="ctr"/>
            <a:r>
              <a:rPr lang="es-ES" sz="2000" dirty="0">
                <a:solidFill>
                  <a:srgbClr val="002060"/>
                </a:solidFill>
              </a:rPr>
              <a:t>Filipenses 2:8.</a:t>
            </a:r>
            <a:endParaRPr lang="es-ES" sz="2000" dirty="0">
              <a:solidFill>
                <a:srgbClr val="002060"/>
              </a:solidFill>
            </a:endParaRPr>
          </a:p>
        </p:txBody>
      </p:sp>
      <p:sp>
        <p:nvSpPr>
          <p:cNvPr id="4" name="3 Rectángulo redondeado"/>
          <p:cNvSpPr/>
          <p:nvPr/>
        </p:nvSpPr>
        <p:spPr>
          <a:xfrm>
            <a:off x="6084168" y="764704"/>
            <a:ext cx="2376264" cy="4680520"/>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a:solidFill>
                  <a:srgbClr val="002060"/>
                </a:solidFill>
              </a:rPr>
              <a:t>Lo escuchamos decir:  «Yo hago siempre lo que le agrada </a:t>
            </a:r>
            <a:r>
              <a:rPr lang="es-ES" sz="2000" dirty="0">
                <a:solidFill>
                  <a:srgbClr val="002060"/>
                </a:solidFill>
              </a:rPr>
              <a:t>a </a:t>
            </a:r>
            <a:r>
              <a:rPr lang="es-ES" sz="2000" dirty="0">
                <a:solidFill>
                  <a:srgbClr val="002060"/>
                </a:solidFill>
              </a:rPr>
              <a:t>mi </a:t>
            </a:r>
            <a:r>
              <a:rPr lang="es-ES" sz="2000" dirty="0">
                <a:solidFill>
                  <a:srgbClr val="002060"/>
                </a:solidFill>
              </a:rPr>
              <a:t>Padre»</a:t>
            </a:r>
          </a:p>
          <a:p>
            <a:pPr algn="ctr"/>
            <a:r>
              <a:rPr lang="es-ES" sz="2000" dirty="0">
                <a:solidFill>
                  <a:srgbClr val="002060"/>
                </a:solidFill>
              </a:rPr>
              <a:t>  </a:t>
            </a:r>
            <a:r>
              <a:rPr lang="es-ES" sz="2000" dirty="0">
                <a:solidFill>
                  <a:srgbClr val="002060"/>
                </a:solidFill>
              </a:rPr>
              <a:t>Juan </a:t>
            </a:r>
            <a:r>
              <a:rPr lang="es-ES" sz="2000" dirty="0">
                <a:solidFill>
                  <a:srgbClr val="002060"/>
                </a:solidFill>
              </a:rPr>
              <a:t>8:29</a:t>
            </a:r>
            <a:r>
              <a:rPr lang="es-ES" sz="2000" dirty="0">
                <a:solidFill>
                  <a:srgbClr val="002060"/>
                </a:solidFill>
              </a:rPr>
              <a:t>.</a:t>
            </a:r>
            <a:r>
              <a:rPr lang="es-ES" sz="2000" dirty="0">
                <a:solidFill>
                  <a:srgbClr val="002060"/>
                </a:solidFill>
              </a:rPr>
              <a:t> </a:t>
            </a:r>
          </a:p>
          <a:p>
            <a:endParaRPr lang="es-ES" sz="2000" dirty="0">
              <a:solidFill>
                <a:srgbClr val="002060"/>
              </a:solidFill>
            </a:endParaRPr>
          </a:p>
          <a:p>
            <a:pPr algn="ctr"/>
            <a:r>
              <a:rPr lang="es-ES" sz="2000" dirty="0">
                <a:solidFill>
                  <a:srgbClr val="002060"/>
                </a:solidFill>
              </a:rPr>
              <a:t>«</a:t>
            </a:r>
            <a:r>
              <a:rPr lang="es-ES" sz="2000" dirty="0">
                <a:solidFill>
                  <a:srgbClr val="002060"/>
                </a:solidFill>
              </a:rPr>
              <a:t>Mi alimento es hacer la voluntad del que me ha enviado» </a:t>
            </a:r>
            <a:endParaRPr lang="es-ES" sz="2000" dirty="0">
              <a:solidFill>
                <a:srgbClr val="002060"/>
              </a:solidFill>
            </a:endParaRPr>
          </a:p>
          <a:p>
            <a:pPr algn="ctr"/>
            <a:r>
              <a:rPr lang="es-ES" sz="2000" dirty="0">
                <a:solidFill>
                  <a:srgbClr val="002060"/>
                </a:solidFill>
              </a:rPr>
              <a:t>Juan 4:34. </a:t>
            </a:r>
            <a:endParaRPr lang="es-ES" sz="2000" dirty="0">
              <a:solidFill>
                <a:srgbClr val="002060"/>
              </a:solidFill>
            </a:endParaRPr>
          </a:p>
          <a:p>
            <a:r>
              <a:rPr lang="es-ES" dirty="0">
                <a:solidFill>
                  <a:prstClr val="white"/>
                </a:solidFill>
              </a:rPr>
              <a:t> </a:t>
            </a:r>
            <a:endParaRPr lang="es-ES" dirty="0">
              <a:solidFill>
                <a:prstClr val="white"/>
              </a:solidFill>
            </a:endParaRPr>
          </a:p>
        </p:txBody>
      </p:sp>
    </p:spTree>
    <p:extLst>
      <p:ext uri="{BB962C8B-B14F-4D97-AF65-F5344CB8AC3E}">
        <p14:creationId xmlns:p14="http://schemas.microsoft.com/office/powerpoint/2010/main" val="1682159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HUMBERTO\Pictures\Bíblicas\W032.JPG"/>
          <p:cNvPicPr>
            <a:picLocks noChangeAspect="1" noChangeArrowheads="1"/>
          </p:cNvPicPr>
          <p:nvPr/>
        </p:nvPicPr>
        <p:blipFill>
          <a:blip r:embed="rId2" cstate="print"/>
          <a:srcRect/>
          <a:stretch>
            <a:fillRect/>
          </a:stretch>
        </p:blipFill>
        <p:spPr bwMode="auto">
          <a:xfrm>
            <a:off x="4500562" y="980728"/>
            <a:ext cx="4031878" cy="4464496"/>
          </a:xfrm>
          <a:prstGeom prst="rect">
            <a:avLst/>
          </a:prstGeom>
          <a:noFill/>
        </p:spPr>
      </p:pic>
      <p:sp>
        <p:nvSpPr>
          <p:cNvPr id="4" name="3 Rectángulo redondeado"/>
          <p:cNvSpPr/>
          <p:nvPr/>
        </p:nvSpPr>
        <p:spPr>
          <a:xfrm>
            <a:off x="611560" y="620688"/>
            <a:ext cx="3744416" cy="511256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srgbClr val="002060"/>
                </a:solidFill>
              </a:rPr>
              <a:t>“Si me amáis guardad mis mandamientos”, “como yo también he guardado los Mandamientos de mi Padre</a:t>
            </a:r>
            <a:r>
              <a:rPr lang="es-ES" sz="2800" dirty="0">
                <a:solidFill>
                  <a:srgbClr val="002060"/>
                </a:solidFill>
              </a:rPr>
              <a:t>”</a:t>
            </a:r>
          </a:p>
          <a:p>
            <a:pPr algn="ctr"/>
            <a:r>
              <a:rPr lang="es-ES" sz="2000" b="1" dirty="0">
                <a:solidFill>
                  <a:srgbClr val="FF0000"/>
                </a:solidFill>
              </a:rPr>
              <a:t> </a:t>
            </a:r>
            <a:r>
              <a:rPr lang="es-ES" sz="2000" b="1" dirty="0">
                <a:solidFill>
                  <a:srgbClr val="FF0000"/>
                </a:solidFill>
              </a:rPr>
              <a:t>(Juan 14:15 y 15:10).</a:t>
            </a:r>
          </a:p>
        </p:txBody>
      </p:sp>
    </p:spTree>
    <p:extLst>
      <p:ext uri="{BB962C8B-B14F-4D97-AF65-F5344CB8AC3E}">
        <p14:creationId xmlns:p14="http://schemas.microsoft.com/office/powerpoint/2010/main" val="31590121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AutoShape 2" descr="http://t3.gstatic.com/images?q=tbn:eoDTQFl4iL55BM:http://1.bp.blogspot.com/_Pz6iAIvcwgM/SdoyHNLo2hI/AAAAAAAAA6Q/eOkrXzoSamU/s320/getsemani-2.jpg">
            <a:hlinkClick r:id="rId2"/>
          </p:cNvPr>
          <p:cNvSpPr>
            <a:spLocks noChangeAspect="1" noChangeArrowheads="1"/>
          </p:cNvSpPr>
          <p:nvPr/>
        </p:nvSpPr>
        <p:spPr bwMode="auto">
          <a:xfrm>
            <a:off x="155575" y="-533400"/>
            <a:ext cx="933450" cy="1123950"/>
          </a:xfrm>
          <a:prstGeom prst="rect">
            <a:avLst/>
          </a:prstGeom>
          <a:noFill/>
        </p:spPr>
        <p:txBody>
          <a:bodyPr vert="horz" wrap="square" lIns="91440" tIns="45720" rIns="91440" bIns="45720" numCol="1" anchor="t" anchorCtr="0" compatLnSpc="1">
            <a:prstTxWarp prst="textNoShape">
              <a:avLst/>
            </a:prstTxWarp>
          </a:bodyPr>
          <a:lstStyle/>
          <a:p>
            <a:endParaRPr lang="es-ES" dirty="0">
              <a:solidFill>
                <a:prstClr val="black"/>
              </a:solidFill>
            </a:endParaRPr>
          </a:p>
        </p:txBody>
      </p:sp>
      <p:pic>
        <p:nvPicPr>
          <p:cNvPr id="3076" name="Picture 4" descr="http://t3.gstatic.com/images?q=tbn:eoDTQFl4iL55BM:http://1.bp.blogspot.com/_Pz6iAIvcwgM/SdoyHNLo2hI/AAAAAAAAA6Q/eOkrXzoSamU/s320/getsemani-2.jpg">
            <a:hlinkClick r:id="rId2"/>
          </p:cNvPr>
          <p:cNvPicPr>
            <a:picLocks noChangeAspect="1" noChangeArrowheads="1"/>
          </p:cNvPicPr>
          <p:nvPr/>
        </p:nvPicPr>
        <p:blipFill>
          <a:blip r:embed="rId3" cstate="print"/>
          <a:srcRect/>
          <a:stretch>
            <a:fillRect/>
          </a:stretch>
        </p:blipFill>
        <p:spPr bwMode="auto">
          <a:xfrm>
            <a:off x="6084168" y="1505719"/>
            <a:ext cx="2559722" cy="3342506"/>
          </a:xfrm>
          <a:prstGeom prst="rect">
            <a:avLst/>
          </a:prstGeom>
          <a:noFill/>
        </p:spPr>
      </p:pic>
      <p:sp>
        <p:nvSpPr>
          <p:cNvPr id="2" name="1 Rectángulo redondeado"/>
          <p:cNvSpPr/>
          <p:nvPr/>
        </p:nvSpPr>
        <p:spPr>
          <a:xfrm>
            <a:off x="622300" y="476672"/>
            <a:ext cx="5317852" cy="5400600"/>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A</a:t>
            </a:r>
            <a:r>
              <a:rPr lang="es-ES" sz="2400" dirty="0">
                <a:solidFill>
                  <a:srgbClr val="002060"/>
                </a:solidFill>
              </a:rPr>
              <a:t>l mantener los ojos fijos en Jesús, observamos que cuando llegó la hora en que tenía que ser tomado prisionero, su naturaleza humana se oponía al sacrificio, en ese momento Jesús oro a su padre: “</a:t>
            </a:r>
            <a:r>
              <a:rPr lang="es-ES" sz="2400" i="1" dirty="0">
                <a:solidFill>
                  <a:srgbClr val="0070C0"/>
                </a:solidFill>
              </a:rPr>
              <a:t>S</a:t>
            </a:r>
            <a:r>
              <a:rPr lang="es-ES" sz="2400" i="1" dirty="0">
                <a:solidFill>
                  <a:srgbClr val="0070C0"/>
                </a:solidFill>
              </a:rPr>
              <a:t>i es posible, pase de mí esta copa, </a:t>
            </a:r>
            <a:r>
              <a:rPr lang="es-ES" sz="2400" i="1" dirty="0">
                <a:solidFill>
                  <a:srgbClr val="002060"/>
                </a:solidFill>
              </a:rPr>
              <a:t>(es decir, que yo no tenga que morir)</a:t>
            </a:r>
            <a:r>
              <a:rPr lang="es-ES" sz="2400" i="1" dirty="0">
                <a:solidFill>
                  <a:srgbClr val="0070C0"/>
                </a:solidFill>
              </a:rPr>
              <a:t>. sin embargo, </a:t>
            </a:r>
            <a:r>
              <a:rPr lang="es-ES" sz="2400" i="1" u="sng" dirty="0">
                <a:solidFill>
                  <a:srgbClr val="0070C0"/>
                </a:solidFill>
              </a:rPr>
              <a:t>no sea como yo quiero, sino como quieras tú</a:t>
            </a:r>
            <a:r>
              <a:rPr lang="es-ES" sz="2400" dirty="0">
                <a:solidFill>
                  <a:srgbClr val="002060"/>
                </a:solidFill>
              </a:rPr>
              <a:t>” </a:t>
            </a:r>
            <a:r>
              <a:rPr lang="es-ES" sz="2400" dirty="0">
                <a:solidFill>
                  <a:srgbClr val="FF0000"/>
                </a:solidFill>
              </a:rPr>
              <a:t>(Mateo 26:39).</a:t>
            </a:r>
          </a:p>
          <a:p>
            <a:pPr algn="ctr"/>
            <a:endParaRPr lang="es-ES" dirty="0">
              <a:solidFill>
                <a:prstClr val="white"/>
              </a:solidFill>
            </a:endParaRPr>
          </a:p>
        </p:txBody>
      </p:sp>
    </p:spTree>
    <p:extLst>
      <p:ext uri="{BB962C8B-B14F-4D97-AF65-F5344CB8AC3E}">
        <p14:creationId xmlns:p14="http://schemas.microsoft.com/office/powerpoint/2010/main" val="6441286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530352"/>
            <a:ext cx="8104414" cy="1458488"/>
          </a:xfrm>
          <a:solidFill>
            <a:schemeClr val="accent6">
              <a:lumMod val="20000"/>
              <a:lumOff val="80000"/>
            </a:schemeClr>
          </a:solidFill>
        </p:spPr>
        <p:txBody>
          <a:bodyPr>
            <a:normAutofit fontScale="92500" lnSpcReduction="20000"/>
          </a:bodyPr>
          <a:lstStyle/>
          <a:p>
            <a:pPr marL="0" indent="0" algn="ctr">
              <a:buNone/>
            </a:pPr>
            <a:r>
              <a:rPr lang="es-ES" dirty="0" smtClean="0"/>
              <a:t>Pero para redimir al hombre no había otra alternativa, sino que el que lo había creado tenía que redimirlo, ya que Satanás lo había acusado de egoísta </a:t>
            </a:r>
            <a:r>
              <a:rPr lang="es-ES" dirty="0" smtClean="0">
                <a:solidFill>
                  <a:srgbClr val="FF0000"/>
                </a:solidFill>
              </a:rPr>
              <a:t>(lea Gén.3:4,5). </a:t>
            </a:r>
          </a:p>
        </p:txBody>
      </p:sp>
      <p:pic>
        <p:nvPicPr>
          <p:cNvPr id="1025" name="Picture 1" descr="C:\Users\HUMBERTO\Pictures\ADÀN Y EVAN\K036.JPG"/>
          <p:cNvPicPr>
            <a:picLocks noChangeAspect="1" noChangeArrowheads="1"/>
          </p:cNvPicPr>
          <p:nvPr/>
        </p:nvPicPr>
        <p:blipFill>
          <a:blip r:embed="rId2" cstate="print"/>
          <a:srcRect/>
          <a:stretch>
            <a:fillRect/>
          </a:stretch>
        </p:blipFill>
        <p:spPr bwMode="auto">
          <a:xfrm>
            <a:off x="5076056" y="3105834"/>
            <a:ext cx="3384376" cy="2483405"/>
          </a:xfrm>
          <a:prstGeom prst="rect">
            <a:avLst/>
          </a:prstGeom>
          <a:noFill/>
        </p:spPr>
      </p:pic>
      <p:sp>
        <p:nvSpPr>
          <p:cNvPr id="2" name="1 Rectángulo"/>
          <p:cNvSpPr/>
          <p:nvPr/>
        </p:nvSpPr>
        <p:spPr>
          <a:xfrm>
            <a:off x="1009973" y="3439595"/>
            <a:ext cx="3384376" cy="1692771"/>
          </a:xfrm>
          <a:prstGeom prst="rect">
            <a:avLst/>
          </a:prstGeom>
          <a:blipFill>
            <a:blip r:embed="rId3"/>
            <a:tile tx="0" ty="0" sx="100000" sy="100000" flip="none" algn="tl"/>
          </a:blipFill>
        </p:spPr>
        <p:txBody>
          <a:bodyPr wrap="square">
            <a:spAutoFit/>
          </a:bodyPr>
          <a:lstStyle/>
          <a:p>
            <a:pPr algn="ctr"/>
            <a:r>
              <a:rPr lang="es-ES" sz="2800" dirty="0">
                <a:solidFill>
                  <a:prstClr val="black"/>
                </a:solidFill>
              </a:rPr>
              <a:t>“Todas las cosas fueron hechas por él” </a:t>
            </a:r>
            <a:endParaRPr lang="es-ES" sz="2800" dirty="0">
              <a:solidFill>
                <a:prstClr val="black"/>
              </a:solidFill>
            </a:endParaRPr>
          </a:p>
          <a:p>
            <a:pPr algn="ctr"/>
            <a:r>
              <a:rPr lang="es-ES" sz="2000" dirty="0">
                <a:solidFill>
                  <a:srgbClr val="FF0000"/>
                </a:solidFill>
              </a:rPr>
              <a:t>(Lea Juan 1:1-3;14)</a:t>
            </a:r>
            <a:r>
              <a:rPr lang="es-ES" sz="2000" dirty="0">
                <a:solidFill>
                  <a:prstClr val="black"/>
                </a:solidFill>
              </a:rPr>
              <a:t>.</a:t>
            </a:r>
            <a:endParaRPr lang="es-ES" sz="2000" dirty="0">
              <a:solidFill>
                <a:prstClr val="black"/>
              </a:solidFill>
            </a:endParaRPr>
          </a:p>
        </p:txBody>
      </p:sp>
      <p:sp>
        <p:nvSpPr>
          <p:cNvPr id="4" name="3 Rectángulo"/>
          <p:cNvSpPr/>
          <p:nvPr/>
        </p:nvSpPr>
        <p:spPr>
          <a:xfrm>
            <a:off x="2346877" y="2420888"/>
            <a:ext cx="4150496" cy="461665"/>
          </a:xfrm>
          <a:prstGeom prst="rect">
            <a:avLst/>
          </a:prstGeom>
        </p:spPr>
        <p:txBody>
          <a:bodyPr wrap="none">
            <a:spAutoFit/>
          </a:bodyPr>
          <a:lstStyle/>
          <a:p>
            <a:pPr algn="ctr"/>
            <a:r>
              <a:rPr lang="es-ES" sz="2400" dirty="0">
                <a:solidFill>
                  <a:srgbClr val="FF0000"/>
                </a:solidFill>
              </a:rPr>
              <a:t>¿Y quién lo había creado?</a:t>
            </a:r>
          </a:p>
        </p:txBody>
      </p:sp>
    </p:spTree>
    <p:extLst>
      <p:ext uri="{BB962C8B-B14F-4D97-AF65-F5344CB8AC3E}">
        <p14:creationId xmlns:p14="http://schemas.microsoft.com/office/powerpoint/2010/main" val="950633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5"/>
                                        </p:tgtEl>
                                        <p:attrNameLst>
                                          <p:attrName>style.visibility</p:attrName>
                                        </p:attrNameLst>
                                      </p:cBhvr>
                                      <p:to>
                                        <p:strVal val="visible"/>
                                      </p:to>
                                    </p:set>
                                    <p:anim calcmode="lin" valueType="num">
                                      <p:cBhvr>
                                        <p:cTn id="15" dur="1000" fill="hold"/>
                                        <p:tgtEl>
                                          <p:spTgt spid="1025"/>
                                        </p:tgtEl>
                                        <p:attrNameLst>
                                          <p:attrName>ppt_w</p:attrName>
                                        </p:attrNameLst>
                                      </p:cBhvr>
                                      <p:tavLst>
                                        <p:tav tm="0">
                                          <p:val>
                                            <p:fltVal val="0"/>
                                          </p:val>
                                        </p:tav>
                                        <p:tav tm="100000">
                                          <p:val>
                                            <p:strVal val="#ppt_w"/>
                                          </p:val>
                                        </p:tav>
                                      </p:tavLst>
                                    </p:anim>
                                    <p:anim calcmode="lin" valueType="num">
                                      <p:cBhvr>
                                        <p:cTn id="16" dur="1000" fill="hold"/>
                                        <p:tgtEl>
                                          <p:spTgt spid="1025"/>
                                        </p:tgtEl>
                                        <p:attrNameLst>
                                          <p:attrName>ppt_h</p:attrName>
                                        </p:attrNameLst>
                                      </p:cBhvr>
                                      <p:tavLst>
                                        <p:tav tm="0">
                                          <p:val>
                                            <p:fltVal val="0"/>
                                          </p:val>
                                        </p:tav>
                                        <p:tav tm="100000">
                                          <p:val>
                                            <p:strVal val="#ppt_h"/>
                                          </p:val>
                                        </p:tav>
                                      </p:tavLst>
                                    </p:anim>
                                    <p:anim calcmode="lin" valueType="num">
                                      <p:cBhvr>
                                        <p:cTn id="17" dur="1000" fill="hold"/>
                                        <p:tgtEl>
                                          <p:spTgt spid="1025"/>
                                        </p:tgtEl>
                                        <p:attrNameLst>
                                          <p:attrName>style.rotation</p:attrName>
                                        </p:attrNameLst>
                                      </p:cBhvr>
                                      <p:tavLst>
                                        <p:tav tm="0">
                                          <p:val>
                                            <p:fltVal val="90"/>
                                          </p:val>
                                        </p:tav>
                                        <p:tav tm="100000">
                                          <p:val>
                                            <p:fltVal val="0"/>
                                          </p:val>
                                        </p:tav>
                                      </p:tavLst>
                                    </p:anim>
                                    <p:animEffect transition="in" filter="fade">
                                      <p:cBhvr>
                                        <p:cTn id="18" dur="1000"/>
                                        <p:tgtEl>
                                          <p:spTgt spid="102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5140650" cy="4970350"/>
          </a:xfrm>
          <a:blipFill>
            <a:blip r:embed="rId2"/>
            <a:tile tx="0" ty="0" sx="100000" sy="100000" flip="none" algn="tl"/>
          </a:blipFill>
        </p:spPr>
        <p:txBody>
          <a:bodyPr>
            <a:normAutofit fontScale="85000" lnSpcReduction="20000"/>
          </a:bodyPr>
          <a:lstStyle/>
          <a:p>
            <a:pPr marL="0" indent="0" algn="ctr">
              <a:buNone/>
            </a:pPr>
            <a:r>
              <a:rPr lang="es-ES" dirty="0" smtClean="0"/>
              <a:t>Por lo tanto, Jesús nos dio el ejemplo sublime de abnegación aún en los momentos más críticos, de la misma manera, su pueblo constituido por los que guardan los Mandamientos de Dios estarán dispuestos a ofrendar su vida no importa las circunstancias, el decreto de muerte que serà dictado en su contra por no adorar a la bestia ni recibir su marca, la observancia del domingo como día de reposo los inducirá al sufrimiento.</a:t>
            </a:r>
            <a:endParaRPr lang="es-ES" dirty="0"/>
          </a:p>
        </p:txBody>
      </p:sp>
      <p:pic>
        <p:nvPicPr>
          <p:cNvPr id="4" name="Picture 2" descr="C:\Users\HUMBERTO\Pictures\Bíblicas\R116.JPG"/>
          <p:cNvPicPr>
            <a:picLocks noChangeAspect="1" noChangeArrowheads="1"/>
          </p:cNvPicPr>
          <p:nvPr/>
        </p:nvPicPr>
        <p:blipFill>
          <a:blip r:embed="rId3" cstate="print"/>
          <a:srcRect/>
          <a:stretch>
            <a:fillRect/>
          </a:stretch>
        </p:blipFill>
        <p:spPr bwMode="auto">
          <a:xfrm>
            <a:off x="5643570" y="928670"/>
            <a:ext cx="2857520" cy="4572032"/>
          </a:xfrm>
          <a:prstGeom prst="rect">
            <a:avLst/>
          </a:prstGeom>
          <a:noFill/>
        </p:spPr>
      </p:pic>
    </p:spTree>
    <p:extLst>
      <p:ext uri="{BB962C8B-B14F-4D97-AF65-F5344CB8AC3E}">
        <p14:creationId xmlns:p14="http://schemas.microsoft.com/office/powerpoint/2010/main" val="30545488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inta perforada"/>
          <p:cNvSpPr/>
          <p:nvPr/>
        </p:nvSpPr>
        <p:spPr>
          <a:xfrm>
            <a:off x="827584" y="500042"/>
            <a:ext cx="7488832" cy="5429288"/>
          </a:xfrm>
          <a:prstGeom prst="flowChartPunchedTap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 name="4 Rectángulo"/>
          <p:cNvSpPr/>
          <p:nvPr/>
        </p:nvSpPr>
        <p:spPr>
          <a:xfrm>
            <a:off x="1142976" y="1556792"/>
            <a:ext cx="7029424" cy="4801314"/>
          </a:xfrm>
          <a:prstGeom prst="rect">
            <a:avLst/>
          </a:prstGeom>
        </p:spPr>
        <p:txBody>
          <a:bodyPr wrap="square">
            <a:spAutoFit/>
          </a:bodyPr>
          <a:lstStyle/>
          <a:p>
            <a:pPr algn="ctr"/>
            <a:r>
              <a:rPr lang="es-ES" sz="2400" dirty="0">
                <a:solidFill>
                  <a:prstClr val="black"/>
                </a:solidFill>
              </a:rPr>
              <a:t>Por lo tanto, la iglesia mencionada en Apoc.14:12, pasará largas horas contemplando a Jesús desde su nacimiento hasta la cruz, observando de qué manera obedecía todos los requerimientos de su Padre celestial, lo hizo para enseñarnos que es </a:t>
            </a:r>
            <a:r>
              <a:rPr lang="es-ES" sz="2400" b="1" dirty="0">
                <a:solidFill>
                  <a:prstClr val="black"/>
                </a:solidFill>
              </a:rPr>
              <a:t>posible obedecer a Dios</a:t>
            </a:r>
            <a:r>
              <a:rPr lang="es-ES" sz="2400" dirty="0">
                <a:solidFill>
                  <a:prstClr val="black"/>
                </a:solidFill>
              </a:rPr>
              <a:t>, para que nosotros al obedecer también pudiéramos salir vencedores.</a:t>
            </a:r>
          </a:p>
          <a:p>
            <a:endParaRPr lang="es-ES" dirty="0">
              <a:solidFill>
                <a:prstClr val="black"/>
              </a:solidFill>
            </a:endParaRPr>
          </a:p>
          <a:p>
            <a:endParaRPr lang="es-ES" dirty="0">
              <a:solidFill>
                <a:prstClr val="black"/>
              </a:solidFill>
            </a:endParaRPr>
          </a:p>
          <a:p>
            <a:endParaRPr lang="es-ES" dirty="0">
              <a:solidFill>
                <a:prstClr val="black"/>
              </a:solidFill>
            </a:endParaRPr>
          </a:p>
          <a:p>
            <a:endParaRPr lang="es-ES" dirty="0">
              <a:solidFill>
                <a:prstClr val="black"/>
              </a:solidFill>
            </a:endParaRPr>
          </a:p>
          <a:p>
            <a:endParaRPr lang="es-ES" dirty="0">
              <a:solidFill>
                <a:prstClr val="black"/>
              </a:solidFill>
            </a:endParaRPr>
          </a:p>
        </p:txBody>
      </p:sp>
    </p:spTree>
    <p:extLst>
      <p:ext uri="{BB962C8B-B14F-4D97-AF65-F5344CB8AC3E}">
        <p14:creationId xmlns:p14="http://schemas.microsoft.com/office/powerpoint/2010/main" val="34900884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orazón"/>
          <p:cNvSpPr/>
          <p:nvPr/>
        </p:nvSpPr>
        <p:spPr>
          <a:xfrm>
            <a:off x="500034" y="587658"/>
            <a:ext cx="5872166" cy="5143536"/>
          </a:xfrm>
          <a:prstGeom prst="hear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 name="4 Rectángulo"/>
          <p:cNvSpPr/>
          <p:nvPr/>
        </p:nvSpPr>
        <p:spPr>
          <a:xfrm>
            <a:off x="755576" y="1857364"/>
            <a:ext cx="5256584" cy="1938992"/>
          </a:xfrm>
          <a:prstGeom prst="rect">
            <a:avLst/>
          </a:prstGeom>
        </p:spPr>
        <p:txBody>
          <a:bodyPr wrap="square">
            <a:spAutoFit/>
          </a:bodyPr>
          <a:lstStyle/>
          <a:p>
            <a:pPr algn="ctr"/>
            <a:r>
              <a:rPr lang="es-ES" sz="2400" dirty="0">
                <a:solidFill>
                  <a:prstClr val="black"/>
                </a:solidFill>
              </a:rPr>
              <a:t>Nótese que es Dios mismo el que dice: “</a:t>
            </a:r>
            <a:r>
              <a:rPr lang="es-ES" sz="2400" i="1" dirty="0">
                <a:solidFill>
                  <a:srgbClr val="0070C0"/>
                </a:solidFill>
              </a:rPr>
              <a:t>Aquí está la paciencia de los santos, los que guardan los Mandamientos de Dios y la fe de Jesús</a:t>
            </a:r>
            <a:r>
              <a:rPr lang="es-ES" sz="2400" dirty="0">
                <a:solidFill>
                  <a:prstClr val="black"/>
                </a:solidFill>
              </a:rPr>
              <a:t>”.</a:t>
            </a:r>
          </a:p>
        </p:txBody>
      </p:sp>
      <p:pic>
        <p:nvPicPr>
          <p:cNvPr id="6146" name="Picture 2" descr="C:\Users\HUMBERTO\Pictures\Bíblicas\WHJMSRCAYLT9FTCAFF8HPRCA8G7PQOCAKT8GNUCAYNH34ICASKLBL0CAL2I7UACATIPFGICAHZZ1OSCA2QHSA4CA2V4H10CACRXIHRCAB89DW9CAUBPXGICAMW6M4GCAMAY50SCAEQN6EACA9NDGC4.jpg"/>
          <p:cNvPicPr>
            <a:picLocks noChangeAspect="1" noChangeArrowheads="1"/>
          </p:cNvPicPr>
          <p:nvPr/>
        </p:nvPicPr>
        <p:blipFill>
          <a:blip r:embed="rId3" cstate="print"/>
          <a:srcRect/>
          <a:stretch>
            <a:fillRect/>
          </a:stretch>
        </p:blipFill>
        <p:spPr bwMode="auto">
          <a:xfrm>
            <a:off x="6372200" y="1285860"/>
            <a:ext cx="2326704" cy="3714776"/>
          </a:xfrm>
          <a:prstGeom prst="rect">
            <a:avLst/>
          </a:prstGeom>
          <a:noFill/>
        </p:spPr>
      </p:pic>
    </p:spTree>
    <p:extLst>
      <p:ext uri="{BB962C8B-B14F-4D97-AF65-F5344CB8AC3E}">
        <p14:creationId xmlns:p14="http://schemas.microsoft.com/office/powerpoint/2010/main" val="32932132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HUMBERTO\Pictures\2da Venida\g21q.JPG"/>
          <p:cNvPicPr>
            <a:picLocks noChangeAspect="1" noChangeArrowheads="1"/>
          </p:cNvPicPr>
          <p:nvPr/>
        </p:nvPicPr>
        <p:blipFill>
          <a:blip r:embed="rId2" cstate="print"/>
          <a:srcRect/>
          <a:stretch>
            <a:fillRect/>
          </a:stretch>
        </p:blipFill>
        <p:spPr bwMode="auto">
          <a:xfrm>
            <a:off x="626448" y="3429000"/>
            <a:ext cx="2577400" cy="2304256"/>
          </a:xfrm>
          <a:prstGeom prst="rect">
            <a:avLst/>
          </a:prstGeom>
          <a:noFill/>
        </p:spPr>
      </p:pic>
      <p:sp>
        <p:nvSpPr>
          <p:cNvPr id="2" name="1 Rectángulo redondeado"/>
          <p:cNvSpPr/>
          <p:nvPr/>
        </p:nvSpPr>
        <p:spPr>
          <a:xfrm>
            <a:off x="611560" y="692696"/>
            <a:ext cx="4752528" cy="2498576"/>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a:solidFill>
                  <a:srgbClr val="002060"/>
                </a:solidFill>
              </a:rPr>
              <a:t>Los llamados «hijos de la mujer» cuya vocación sea pasar la eternidad con El señor Jesús en el cielo deben recordar que </a:t>
            </a:r>
            <a:r>
              <a:rPr lang="es-ES" sz="2000" dirty="0">
                <a:solidFill>
                  <a:srgbClr val="0070C0"/>
                </a:solidFill>
              </a:rPr>
              <a:t>“</a:t>
            </a:r>
            <a:r>
              <a:rPr lang="es-ES" sz="2000" i="1" dirty="0">
                <a:solidFill>
                  <a:srgbClr val="0070C0"/>
                </a:solidFill>
              </a:rPr>
              <a:t>Sin Santidad Nadie Vera Al Seño</a:t>
            </a:r>
            <a:r>
              <a:rPr lang="es-ES" sz="2000" i="1" dirty="0">
                <a:solidFill>
                  <a:srgbClr val="002060"/>
                </a:solidFill>
              </a:rPr>
              <a:t>r</a:t>
            </a:r>
            <a:r>
              <a:rPr lang="es-ES" sz="2000" b="1" dirty="0">
                <a:solidFill>
                  <a:srgbClr val="002060"/>
                </a:solidFill>
              </a:rPr>
              <a:t>”</a:t>
            </a:r>
          </a:p>
          <a:p>
            <a:pPr algn="ctr"/>
            <a:r>
              <a:rPr lang="es-ES" sz="2000" b="1" dirty="0">
                <a:solidFill>
                  <a:srgbClr val="002060"/>
                </a:solidFill>
              </a:rPr>
              <a:t> </a:t>
            </a:r>
            <a:r>
              <a:rPr lang="es-ES" sz="2000" dirty="0">
                <a:solidFill>
                  <a:srgbClr val="FF0000"/>
                </a:solidFill>
              </a:rPr>
              <a:t>(Hebreos 12:14).</a:t>
            </a:r>
          </a:p>
        </p:txBody>
      </p:sp>
      <p:pic>
        <p:nvPicPr>
          <p:cNvPr id="5" name="Picture 2" descr="C:\Users\HUMBERTO\Pictures\Bíblicas\JVGATSCA7X9PNRCAEPG6E3CAI23GPOCAMVQ7NNCAK6WGEMCA8Y75KQCAIJF7O5CAQW4TYYCAGMVF4PCARTKLEYCAV1VUMUCA2WT8WGCA6SCDT4CA9KQ1ICCA5PK28SCAT7PN1VCA8W06JMCAGIOUSR.jpg"/>
          <p:cNvPicPr>
            <a:picLocks noChangeAspect="1" noChangeArrowheads="1"/>
          </p:cNvPicPr>
          <p:nvPr/>
        </p:nvPicPr>
        <p:blipFill>
          <a:blip r:embed="rId4" cstate="print"/>
          <a:srcRect/>
          <a:stretch>
            <a:fillRect/>
          </a:stretch>
        </p:blipFill>
        <p:spPr bwMode="auto">
          <a:xfrm>
            <a:off x="6444208" y="692696"/>
            <a:ext cx="2104762" cy="2498576"/>
          </a:xfrm>
          <a:prstGeom prst="rect">
            <a:avLst/>
          </a:prstGeom>
          <a:noFill/>
        </p:spPr>
      </p:pic>
      <p:sp>
        <p:nvSpPr>
          <p:cNvPr id="4" name="3 Rectángulo"/>
          <p:cNvSpPr/>
          <p:nvPr/>
        </p:nvSpPr>
        <p:spPr>
          <a:xfrm>
            <a:off x="3203848" y="3611632"/>
            <a:ext cx="5345122" cy="1938992"/>
          </a:xfrm>
          <a:prstGeom prst="rect">
            <a:avLst/>
          </a:prstGeom>
          <a:blipFill>
            <a:blip r:embed="rId5"/>
            <a:tile tx="0" ty="0" sx="100000" sy="100000" flip="none" algn="tl"/>
          </a:blipFill>
        </p:spPr>
        <p:txBody>
          <a:bodyPr wrap="square">
            <a:spAutoFit/>
          </a:bodyPr>
          <a:lstStyle/>
          <a:p>
            <a:pPr algn="ctr"/>
            <a:r>
              <a:rPr lang="es-CO" sz="2000" dirty="0">
                <a:solidFill>
                  <a:prstClr val="black"/>
                </a:solidFill>
              </a:rPr>
              <a:t>Por tanto, </a:t>
            </a:r>
            <a:r>
              <a:rPr lang="es-CO" sz="2000" dirty="0">
                <a:solidFill>
                  <a:prstClr val="black"/>
                </a:solidFill>
              </a:rPr>
              <a:t>para no ser avergonzados en su venida, mi </a:t>
            </a:r>
            <a:r>
              <a:rPr lang="es-CO" sz="2000" dirty="0">
                <a:solidFill>
                  <a:prstClr val="black"/>
                </a:solidFill>
              </a:rPr>
              <a:t>invitación es que desde ahora pasemos más tiempo con Él Señor, más oración, más estudio de su Palabra y más obra </a:t>
            </a:r>
            <a:r>
              <a:rPr lang="es-CO" sz="2000" dirty="0">
                <a:solidFill>
                  <a:prstClr val="black"/>
                </a:solidFill>
              </a:rPr>
              <a:t>misionera; </a:t>
            </a:r>
            <a:r>
              <a:rPr lang="es-CO" sz="2000" dirty="0">
                <a:solidFill>
                  <a:prstClr val="black"/>
                </a:solidFill>
              </a:rPr>
              <a:t>es decir pasar todo el tiempo a su lado.</a:t>
            </a:r>
          </a:p>
        </p:txBody>
      </p:sp>
    </p:spTree>
    <p:extLst>
      <p:ext uri="{BB962C8B-B14F-4D97-AF65-F5344CB8AC3E}">
        <p14:creationId xmlns:p14="http://schemas.microsoft.com/office/powerpoint/2010/main" val="269369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7170"/>
                                        </p:tgtEl>
                                        <p:attrNameLst>
                                          <p:attrName>style.visibility</p:attrName>
                                        </p:attrNameLst>
                                      </p:cBhvr>
                                      <p:to>
                                        <p:strVal val="visible"/>
                                      </p:to>
                                    </p:set>
                                    <p:anim calcmode="lin" valueType="num">
                                      <p:cBhvr>
                                        <p:cTn id="20" dur="1000" fill="hold"/>
                                        <p:tgtEl>
                                          <p:spTgt spid="7170"/>
                                        </p:tgtEl>
                                        <p:attrNameLst>
                                          <p:attrName>ppt_w</p:attrName>
                                        </p:attrNameLst>
                                      </p:cBhvr>
                                      <p:tavLst>
                                        <p:tav tm="0">
                                          <p:val>
                                            <p:fltVal val="0"/>
                                          </p:val>
                                        </p:tav>
                                        <p:tav tm="100000">
                                          <p:val>
                                            <p:strVal val="#ppt_w"/>
                                          </p:val>
                                        </p:tav>
                                      </p:tavLst>
                                    </p:anim>
                                    <p:anim calcmode="lin" valueType="num">
                                      <p:cBhvr>
                                        <p:cTn id="21" dur="1000" fill="hold"/>
                                        <p:tgtEl>
                                          <p:spTgt spid="7170"/>
                                        </p:tgtEl>
                                        <p:attrNameLst>
                                          <p:attrName>ppt_h</p:attrName>
                                        </p:attrNameLst>
                                      </p:cBhvr>
                                      <p:tavLst>
                                        <p:tav tm="0">
                                          <p:val>
                                            <p:fltVal val="0"/>
                                          </p:val>
                                        </p:tav>
                                        <p:tav tm="100000">
                                          <p:val>
                                            <p:strVal val="#ppt_h"/>
                                          </p:val>
                                        </p:tav>
                                      </p:tavLst>
                                    </p:anim>
                                    <p:anim calcmode="lin" valueType="num">
                                      <p:cBhvr>
                                        <p:cTn id="22" dur="1000" fill="hold"/>
                                        <p:tgtEl>
                                          <p:spTgt spid="7170"/>
                                        </p:tgtEl>
                                        <p:attrNameLst>
                                          <p:attrName>style.rotation</p:attrName>
                                        </p:attrNameLst>
                                      </p:cBhvr>
                                      <p:tavLst>
                                        <p:tav tm="0">
                                          <p:val>
                                            <p:fltVal val="90"/>
                                          </p:val>
                                        </p:tav>
                                        <p:tav tm="100000">
                                          <p:val>
                                            <p:fltVal val="0"/>
                                          </p:val>
                                        </p:tav>
                                      </p:tavLst>
                                    </p:anim>
                                    <p:animEffect transition="in" filter="fade">
                                      <p:cBhvr>
                                        <p:cTn id="23" dur="1000"/>
                                        <p:tgtEl>
                                          <p:spTgt spid="7170"/>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fltVal val="0"/>
                                          </p:val>
                                        </p:tav>
                                        <p:tav tm="100000">
                                          <p:val>
                                            <p:strVal val="#ppt_w"/>
                                          </p:val>
                                        </p:tav>
                                      </p:tavLst>
                                    </p:anim>
                                    <p:anim calcmode="lin" valueType="num">
                                      <p:cBhvr>
                                        <p:cTn id="29" dur="1000" fill="hold"/>
                                        <p:tgtEl>
                                          <p:spTgt spid="4"/>
                                        </p:tgtEl>
                                        <p:attrNameLst>
                                          <p:attrName>ppt_h</p:attrName>
                                        </p:attrNameLst>
                                      </p:cBhvr>
                                      <p:tavLst>
                                        <p:tav tm="0">
                                          <p:val>
                                            <p:fltVal val="0"/>
                                          </p:val>
                                        </p:tav>
                                        <p:tav tm="100000">
                                          <p:val>
                                            <p:strVal val="#ppt_h"/>
                                          </p:val>
                                        </p:tav>
                                      </p:tavLst>
                                    </p:anim>
                                    <p:anim calcmode="lin" valueType="num">
                                      <p:cBhvr>
                                        <p:cTn id="30" dur="1000" fill="hold"/>
                                        <p:tgtEl>
                                          <p:spTgt spid="4"/>
                                        </p:tgtEl>
                                        <p:attrNameLst>
                                          <p:attrName>style.rotation</p:attrName>
                                        </p:attrNameLst>
                                      </p:cBhvr>
                                      <p:tavLst>
                                        <p:tav tm="0">
                                          <p:val>
                                            <p:fltVal val="90"/>
                                          </p:val>
                                        </p:tav>
                                        <p:tav tm="100000">
                                          <p:val>
                                            <p:fltVal val="0"/>
                                          </p:val>
                                        </p:tav>
                                      </p:tavLst>
                                    </p:anim>
                                    <p:animEffect transition="in" filter="fade">
                                      <p:cBhvr>
                                        <p:cTn id="3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spect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1175</Words>
  <Application>Microsoft Office PowerPoint</Application>
  <PresentationFormat>Presentación en pantalla (4:3)</PresentationFormat>
  <Paragraphs>61</Paragraphs>
  <Slides>18</Slides>
  <Notes>0</Notes>
  <HiddenSlides>0</HiddenSlides>
  <MMClips>0</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Tema de Office</vt:lpstr>
      <vt:lpstr>Aspecto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mayor milagro de la historia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cp:revision>
  <dcterms:created xsi:type="dcterms:W3CDTF">2012-10-07T14:11:58Z</dcterms:created>
  <dcterms:modified xsi:type="dcterms:W3CDTF">2012-10-07T14:15:59Z</dcterms:modified>
</cp:coreProperties>
</file>